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6">
  <p:sldMasterIdLst>
    <p:sldMasterId id="2147483672" r:id="rId1"/>
    <p:sldMasterId id="2147483684" r:id="rId2"/>
  </p:sldMasterIdLst>
  <p:notesMasterIdLst>
    <p:notesMasterId r:id="rId76"/>
  </p:notesMasterIdLst>
  <p:sldIdLst>
    <p:sldId id="366" r:id="rId3"/>
    <p:sldId id="319" r:id="rId4"/>
    <p:sldId id="401" r:id="rId5"/>
    <p:sldId id="404" r:id="rId6"/>
    <p:sldId id="405" r:id="rId7"/>
    <p:sldId id="406" r:id="rId8"/>
    <p:sldId id="407" r:id="rId9"/>
    <p:sldId id="408" r:id="rId10"/>
    <p:sldId id="409" r:id="rId11"/>
    <p:sldId id="410" r:id="rId12"/>
    <p:sldId id="412" r:id="rId13"/>
    <p:sldId id="413" r:id="rId14"/>
    <p:sldId id="438" r:id="rId15"/>
    <p:sldId id="414" r:id="rId16"/>
    <p:sldId id="415" r:id="rId17"/>
    <p:sldId id="416" r:id="rId18"/>
    <p:sldId id="437" r:id="rId19"/>
    <p:sldId id="417" r:id="rId20"/>
    <p:sldId id="418" r:id="rId21"/>
    <p:sldId id="419" r:id="rId22"/>
    <p:sldId id="420" r:id="rId23"/>
    <p:sldId id="439" r:id="rId24"/>
    <p:sldId id="440" r:id="rId25"/>
    <p:sldId id="441" r:id="rId26"/>
    <p:sldId id="442" r:id="rId27"/>
    <p:sldId id="443" r:id="rId28"/>
    <p:sldId id="444" r:id="rId29"/>
    <p:sldId id="445" r:id="rId30"/>
    <p:sldId id="446" r:id="rId31"/>
    <p:sldId id="447" r:id="rId32"/>
    <p:sldId id="448" r:id="rId33"/>
    <p:sldId id="449" r:id="rId34"/>
    <p:sldId id="450" r:id="rId35"/>
    <p:sldId id="451" r:id="rId36"/>
    <p:sldId id="452" r:id="rId37"/>
    <p:sldId id="453" r:id="rId38"/>
    <p:sldId id="490" r:id="rId39"/>
    <p:sldId id="454" r:id="rId40"/>
    <p:sldId id="455" r:id="rId41"/>
    <p:sldId id="456" r:id="rId42"/>
    <p:sldId id="457" r:id="rId43"/>
    <p:sldId id="458" r:id="rId44"/>
    <p:sldId id="459" r:id="rId45"/>
    <p:sldId id="460" r:id="rId46"/>
    <p:sldId id="461" r:id="rId47"/>
    <p:sldId id="462" r:id="rId48"/>
    <p:sldId id="463" r:id="rId49"/>
    <p:sldId id="464" r:id="rId50"/>
    <p:sldId id="465" r:id="rId51"/>
    <p:sldId id="466" r:id="rId52"/>
    <p:sldId id="467" r:id="rId53"/>
    <p:sldId id="468" r:id="rId54"/>
    <p:sldId id="469" r:id="rId55"/>
    <p:sldId id="470" r:id="rId56"/>
    <p:sldId id="471" r:id="rId57"/>
    <p:sldId id="472" r:id="rId58"/>
    <p:sldId id="473" r:id="rId59"/>
    <p:sldId id="474" r:id="rId60"/>
    <p:sldId id="475" r:id="rId61"/>
    <p:sldId id="476" r:id="rId62"/>
    <p:sldId id="477" r:id="rId63"/>
    <p:sldId id="478" r:id="rId64"/>
    <p:sldId id="479" r:id="rId65"/>
    <p:sldId id="480" r:id="rId66"/>
    <p:sldId id="481" r:id="rId67"/>
    <p:sldId id="482" r:id="rId68"/>
    <p:sldId id="483" r:id="rId69"/>
    <p:sldId id="484" r:id="rId70"/>
    <p:sldId id="485" r:id="rId71"/>
    <p:sldId id="486" r:id="rId72"/>
    <p:sldId id="487" r:id="rId73"/>
    <p:sldId id="488" r:id="rId74"/>
    <p:sldId id="489" r:id="rId75"/>
  </p:sldIdLst>
  <p:sldSz cx="9144000" cy="6858000" type="screen4x3"/>
  <p:notesSz cx="6858000" cy="9144000"/>
  <p:custDataLst>
    <p:tags r:id="rId7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6" autoAdjust="0"/>
    <p:restoredTop sz="93225" autoAdjust="0"/>
  </p:normalViewPr>
  <p:slideViewPr>
    <p:cSldViewPr>
      <p:cViewPr varScale="1">
        <p:scale>
          <a:sx n="61" d="100"/>
          <a:sy n="61" d="100"/>
        </p:scale>
        <p:origin x="304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ags" Target="tags/tag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6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6F4DE0-DCA6-469A-BAC2-58CB56EC021F}" type="datetimeFigureOut">
              <a:rPr lang="en-US" smtClean="0"/>
              <a:pPr/>
              <a:t>5/30/2021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5D8C0E-58B1-4DD7-88B9-BEB556384D2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863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Irr</a:t>
            </a:r>
            <a:r>
              <a:rPr lang="en-US" dirty="0"/>
              <a:t> stands</a:t>
            </a:r>
            <a:r>
              <a:rPr lang="en-US" baseline="0" dirty="0"/>
              <a:t> for incidence rate ratio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F7813-1761-4717-915B-3AC92CA17E7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583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Irr</a:t>
            </a:r>
            <a:r>
              <a:rPr lang="en-US" dirty="0"/>
              <a:t> stands for incidence </a:t>
            </a:r>
            <a:r>
              <a:rPr lang="en-US"/>
              <a:t>rate 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F7813-1761-4717-915B-3AC92CA17E7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894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IRLS stands for iteratively reweighted least squares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F7813-1761-4717-915B-3AC92CA17E7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584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Alpha is the estimate of the dispersion parameter. If the dispersion parameter equals zero, the model reduces to simpler </a:t>
            </a:r>
            <a:r>
              <a:rPr lang="en-US" dirty="0" err="1"/>
              <a:t>poisson</a:t>
            </a:r>
            <a:r>
              <a:rPr lang="en-US" dirty="0"/>
              <a:t> model. Below has a likelihood ratio</a:t>
            </a:r>
            <a:r>
              <a:rPr lang="en-US" baseline="0" dirty="0"/>
              <a:t> test for testing whether the dispersion parameter equals to zero or not. If the test is significant, should use negative binomial model than a </a:t>
            </a:r>
            <a:r>
              <a:rPr lang="en-US" baseline="0" dirty="0" err="1"/>
              <a:t>poisson</a:t>
            </a:r>
            <a:r>
              <a:rPr lang="en-US" baseline="0" dirty="0"/>
              <a:t> model.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F7813-1761-4717-915B-3AC92CA17E7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172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AE919-12C3-40E1-85CA-79DF7F2D86B9}" type="datetime1">
              <a:rPr lang="en-US" smtClean="0"/>
              <a:pPr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E5E28-15B2-41CC-8095-89201B9EE4CF}" type="datetime1">
              <a:rPr lang="en-US" smtClean="0"/>
              <a:pPr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1E613-1437-4BCC-9B78-83CD6E926898}" type="datetime1">
              <a:rPr lang="en-US" smtClean="0"/>
              <a:pPr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04845-7371-4E99-942D-CD9860893D94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EBDA7ED1-3256-4E7F-A4C2-B6EB57E97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061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04845-7371-4E99-942D-CD9860893D94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7ED1-3256-4E7F-A4C2-B6EB57E97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2243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3104845-7371-4E99-942D-CD9860893D94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EBDA7ED1-3256-4E7F-A4C2-B6EB57E97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7401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04845-7371-4E99-942D-CD9860893D94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7ED1-3256-4E7F-A4C2-B6EB57E97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183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04845-7371-4E99-942D-CD9860893D94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7ED1-3256-4E7F-A4C2-B6EB57E97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142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3104845-7371-4E99-942D-CD9860893D94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7ED1-3256-4E7F-A4C2-B6EB57E97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6336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04845-7371-4E99-942D-CD9860893D94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7ED1-3256-4E7F-A4C2-B6EB57E97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890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04845-7371-4E99-942D-CD9860893D94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7ED1-3256-4E7F-A4C2-B6EB57E97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933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547DC-63E5-4B04-B968-E68F3943BAFD}" type="datetime1">
              <a:rPr lang="en-US" smtClean="0"/>
              <a:pPr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04845-7371-4E99-942D-CD9860893D94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7ED1-3256-4E7F-A4C2-B6EB57E97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406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04845-7371-4E99-942D-CD9860893D94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7ED1-3256-4E7F-A4C2-B6EB57E97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452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04845-7371-4E99-942D-CD9860893D94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A7ED1-3256-4E7F-A4C2-B6EB57E97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158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F9CAB-F34F-4643-8CD0-8AB9F020B2BA}" type="datetime1">
              <a:rPr lang="en-US" smtClean="0"/>
              <a:pPr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828CA-928A-4CBB-A35C-7A4C53E64345}" type="datetime1">
              <a:rPr lang="en-US" smtClean="0"/>
              <a:pPr/>
              <a:t>5/30/2021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42889-7271-435B-A044-8BF3F340D1FE}" type="datetime1">
              <a:rPr lang="en-US" smtClean="0"/>
              <a:pPr/>
              <a:t>5/30/2021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61285-CB90-46B2-9E9B-10814085D1DC}" type="datetime1">
              <a:rPr lang="en-US" smtClean="0"/>
              <a:pPr/>
              <a:t>5/30/2021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F424C-BF85-457D-A950-E395AEBD4FA9}" type="datetime1">
              <a:rPr lang="en-US" smtClean="0"/>
              <a:pPr/>
              <a:t>5/30/2021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711B5-0D96-46B7-896A-498194D36AE1}" type="datetime1">
              <a:rPr lang="en-US" smtClean="0"/>
              <a:pPr/>
              <a:t>5/30/2021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CF12-5085-403F-BC4E-2CFAABF1DCAC}" type="datetime1">
              <a:rPr lang="en-US" smtClean="0"/>
              <a:pPr/>
              <a:t>5/30/2021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DBF4A-354A-4B25-8E32-2A4BD9A02E12}" type="datetime1">
              <a:rPr lang="en-US" smtClean="0"/>
              <a:pPr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8B592-0C9B-4068-952A-D5800732EAC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3104845-7371-4E99-942D-CD9860893D94}" type="datetimeFigureOut">
              <a:rPr lang="en-US" smtClean="0"/>
              <a:t>5/30/2021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BDA7ED1-3256-4E7F-A4C2-B6EB57E97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878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9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1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2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5.wmf"/><Relationship Id="rId4" Type="http://schemas.openxmlformats.org/officeDocument/2006/relationships/image" Target="../media/image12.wmf"/><Relationship Id="rId9" Type="http://schemas.openxmlformats.org/officeDocument/2006/relationships/oleObject" Target="../embeddings/oleObject10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6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7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8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20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onlinelibrary.wiley.com/doi/pdf/10.1002/0471445428.ch12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22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24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27.tiff"/><Relationship Id="rId4" Type="http://schemas.openxmlformats.org/officeDocument/2006/relationships/image" Target="../media/image26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26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31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34.tiff"/><Relationship Id="rId4" Type="http://schemas.openxmlformats.org/officeDocument/2006/relationships/image" Target="../media/image33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35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38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42.tiff"/><Relationship Id="rId5" Type="http://schemas.openxmlformats.org/officeDocument/2006/relationships/image" Target="../media/image41.wmf"/><Relationship Id="rId4" Type="http://schemas.openxmlformats.org/officeDocument/2006/relationships/oleObject" Target="../embeddings/oleObject34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43.w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oleObject" Target="../embeddings/oleObject36.bin"/><Relationship Id="rId7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37.bin"/><Relationship Id="rId4" Type="http://schemas.openxmlformats.org/officeDocument/2006/relationships/image" Target="../media/image45.w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oleObject" Target="../embeddings/oleObject39.bin"/><Relationship Id="rId7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48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51.w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w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54.w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56.w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w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58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Biostatistics </a:t>
            </a:r>
            <a:r>
              <a:rPr lang="en-US" sz="4400" dirty="0" smtClean="0"/>
              <a:t>III</a:t>
            </a:r>
            <a:br>
              <a:rPr lang="en-US" sz="4400" dirty="0" smtClean="0"/>
            </a:br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/>
              <a:t>Analysis of Categorical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5029200"/>
            <a:ext cx="8458200" cy="959057"/>
          </a:xfrm>
        </p:spPr>
        <p:txBody>
          <a:bodyPr>
            <a:noAutofit/>
          </a:bodyPr>
          <a:lstStyle/>
          <a:p>
            <a:r>
              <a:rPr lang="en-US" sz="2800" dirty="0"/>
              <a:t>Lecture </a:t>
            </a:r>
            <a:r>
              <a:rPr lang="en-US" sz="2800" dirty="0" smtClean="0"/>
              <a:t>16: Poisson </a:t>
            </a:r>
            <a:r>
              <a:rPr lang="en-US" sz="2800" dirty="0" smtClean="0"/>
              <a:t>Regression 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BE7DFA-140B-4760-B625-B8FE479BC48C}" type="slidenum">
              <a:rPr kumimoji="0" lang="en-US" sz="2800" b="1" i="0" u="none" strike="noStrike" kern="1200" cap="none" spc="-7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2800" b="1" i="0" u="none" strike="noStrike" kern="1200" cap="none" spc="-7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8774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Poisson Distribution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0392"/>
            <a:ext cx="8229600" cy="4525963"/>
          </a:xfrm>
        </p:spPr>
        <p:txBody>
          <a:bodyPr/>
          <a:lstStyle/>
          <a:p>
            <a:r>
              <a:rPr lang="en-US" altLang="en-US" sz="2800" dirty="0"/>
              <a:t>Distribution of Poisson distribution with different mean </a:t>
            </a:r>
            <a:r>
              <a:rPr lang="en-US" altLang="en-US" sz="2800" dirty="0">
                <a:solidFill>
                  <a:srgbClr val="0000FF"/>
                </a:solidFill>
                <a:sym typeface="Symbol" pitchFamily="18" charset="2"/>
              </a:rPr>
              <a:t></a:t>
            </a:r>
            <a:r>
              <a:rPr lang="en-US" altLang="en-US" sz="2800" dirty="0"/>
              <a:t>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38400"/>
            <a:ext cx="7239000" cy="4230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0673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Review: Linear Regression and 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marL="210741" indent="-210741">
              <a:spcBef>
                <a:spcPts val="900"/>
              </a:spcBef>
              <a:tabLst>
                <a:tab pos="254794" algn="l"/>
                <a:tab pos="4291013" algn="l"/>
              </a:tabLst>
            </a:pPr>
            <a:r>
              <a:rPr lang="en-US" altLang="en-US" sz="2800" dirty="0">
                <a:sym typeface="Symbol" pitchFamily="18" charset="2"/>
              </a:rPr>
              <a:t>Let Y is the dependent variable of interest and x is a predictor variable, </a:t>
            </a:r>
          </a:p>
          <a:p>
            <a:pPr marL="475060" lvl="1" indent="-176213">
              <a:tabLst>
                <a:tab pos="254794" algn="l"/>
                <a:tab pos="4291013" algn="l"/>
              </a:tabLst>
            </a:pPr>
            <a:r>
              <a:rPr lang="en-US" altLang="en-US" sz="2600" dirty="0">
                <a:sym typeface="Symbol" pitchFamily="18" charset="2"/>
              </a:rPr>
              <a:t>In simple linear regression, we have </a:t>
            </a:r>
          </a:p>
          <a:p>
            <a:pPr marL="475060" lvl="1" indent="-176213">
              <a:tabLst>
                <a:tab pos="254794" algn="l"/>
                <a:tab pos="4291013" algn="l"/>
              </a:tabLst>
            </a:pPr>
            <a:endParaRPr lang="en-US" altLang="en-US" sz="2600" dirty="0">
              <a:sym typeface="Symbol" pitchFamily="18" charset="2"/>
            </a:endParaRPr>
          </a:p>
          <a:p>
            <a:pPr marL="475060" lvl="1" indent="-176213">
              <a:tabLst>
                <a:tab pos="254794" algn="l"/>
                <a:tab pos="4291013" algn="l"/>
              </a:tabLst>
            </a:pPr>
            <a:endParaRPr lang="en-US" altLang="en-US" sz="2600" dirty="0">
              <a:sym typeface="Symbol" pitchFamily="18" charset="2"/>
            </a:endParaRPr>
          </a:p>
          <a:p>
            <a:pPr marL="475060" lvl="1" indent="-176213">
              <a:spcBef>
                <a:spcPts val="1350"/>
              </a:spcBef>
              <a:tabLst>
                <a:tab pos="254794" algn="l"/>
                <a:tab pos="4291013" algn="l"/>
              </a:tabLst>
            </a:pPr>
            <a:r>
              <a:rPr lang="en-US" altLang="en-US" sz="2600" dirty="0">
                <a:sym typeface="Symbol" pitchFamily="18" charset="2"/>
              </a:rPr>
              <a:t>In simple logistic regression, we </a:t>
            </a:r>
            <a:r>
              <a:rPr lang="en-US" altLang="en-US" sz="2600" dirty="0" smtClean="0">
                <a:sym typeface="Symbol" pitchFamily="18" charset="2"/>
              </a:rPr>
              <a:t>have</a:t>
            </a:r>
          </a:p>
          <a:p>
            <a:pPr marL="475060" lvl="1" indent="-176213">
              <a:spcBef>
                <a:spcPts val="1350"/>
              </a:spcBef>
              <a:tabLst>
                <a:tab pos="254794" algn="l"/>
                <a:tab pos="4291013" algn="l"/>
              </a:tabLst>
            </a:pPr>
            <a:endParaRPr lang="en-US" sz="2600" dirty="0">
              <a:sym typeface="Symbol" pitchFamily="18" charset="2"/>
            </a:endParaRPr>
          </a:p>
          <a:p>
            <a:pPr marL="475060" lvl="1" indent="-176213">
              <a:spcBef>
                <a:spcPts val="1350"/>
              </a:spcBef>
              <a:tabLst>
                <a:tab pos="254794" algn="l"/>
                <a:tab pos="4291013" algn="l"/>
              </a:tabLst>
            </a:pPr>
            <a:endParaRPr lang="en-US" sz="2600" dirty="0" smtClean="0">
              <a:sym typeface="Symbol" pitchFamily="18" charset="2"/>
            </a:endParaRPr>
          </a:p>
          <a:p>
            <a:pPr marL="475060" lvl="1" indent="-176213">
              <a:spcBef>
                <a:spcPts val="1350"/>
              </a:spcBef>
              <a:tabLst>
                <a:tab pos="254794" algn="l"/>
                <a:tab pos="4291013" algn="l"/>
              </a:tabLst>
            </a:pPr>
            <a:r>
              <a:rPr lang="en-US" altLang="en-US" sz="2400" b="1" dirty="0">
                <a:sym typeface="Symbol" pitchFamily="18" charset="2"/>
              </a:rPr>
              <a:t>Q</a:t>
            </a:r>
            <a:r>
              <a:rPr lang="en-US" altLang="en-US" sz="2400" dirty="0">
                <a:sym typeface="Symbol" pitchFamily="18" charset="2"/>
              </a:rPr>
              <a:t>: What do we model in a Poisson regression?</a:t>
            </a:r>
            <a:endParaRPr lang="en-US" sz="2600" dirty="0"/>
          </a:p>
        </p:txBody>
      </p:sp>
      <p:graphicFrame>
        <p:nvGraphicFramePr>
          <p:cNvPr id="4" name="Object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585099"/>
              </p:ext>
            </p:extLst>
          </p:nvPr>
        </p:nvGraphicFramePr>
        <p:xfrm>
          <a:off x="1524000" y="3200400"/>
          <a:ext cx="2819400" cy="439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4" name="Equation" r:id="rId3" imgW="1752600" imgH="330200" progId="Equation.DSMT4">
                  <p:embed/>
                </p:oleObj>
              </mc:Choice>
              <mc:Fallback>
                <p:oleObj name="Equation" r:id="rId3" imgW="1752600" imgH="330200" progId="Equation.DSMT4">
                  <p:embed/>
                  <p:pic>
                    <p:nvPicPr>
                      <p:cNvPr id="4" name="Object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200400"/>
                        <a:ext cx="2819400" cy="439672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2612867"/>
              </p:ext>
            </p:extLst>
          </p:nvPr>
        </p:nvGraphicFramePr>
        <p:xfrm>
          <a:off x="1219200" y="4724400"/>
          <a:ext cx="5753819" cy="827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5" name="Equation" r:id="rId5" imgW="5257800" imgH="736600" progId="Equation.DSMT4">
                  <p:embed/>
                </p:oleObj>
              </mc:Choice>
              <mc:Fallback>
                <p:oleObj name="Equation" r:id="rId5" imgW="5257800" imgH="736600" progId="Equation.DSMT4">
                  <p:embed/>
                  <p:pic>
                    <p:nvPicPr>
                      <p:cNvPr id="5" name="Object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4724400"/>
                        <a:ext cx="5753819" cy="827944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6518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494" y="304800"/>
            <a:ext cx="7886700" cy="994172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Simple Poisson Regression Model 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494" y="1595238"/>
            <a:ext cx="8229600" cy="4881762"/>
          </a:xfrm>
        </p:spPr>
        <p:txBody>
          <a:bodyPr>
            <a:noAutofit/>
          </a:bodyPr>
          <a:lstStyle/>
          <a:p>
            <a:pPr marL="210741" indent="-210741">
              <a:tabLst>
                <a:tab pos="254794" algn="l"/>
                <a:tab pos="4291013" algn="l"/>
              </a:tabLst>
            </a:pPr>
            <a:r>
              <a:rPr lang="en-US" altLang="en-US" sz="2800" b="1" dirty="0" smtClean="0">
                <a:sym typeface="Symbol" pitchFamily="18" charset="2"/>
              </a:rPr>
              <a:t>Q</a:t>
            </a:r>
            <a:r>
              <a:rPr lang="en-US" altLang="en-US" sz="2800" dirty="0" smtClean="0">
                <a:sym typeface="Symbol" pitchFamily="18" charset="2"/>
              </a:rPr>
              <a:t>: What do we model in a Poisson regression?</a:t>
            </a:r>
          </a:p>
          <a:p>
            <a:pPr marL="210741" indent="-210741">
              <a:tabLst>
                <a:tab pos="254794" algn="l"/>
                <a:tab pos="4291013" algn="l"/>
              </a:tabLst>
            </a:pPr>
            <a:r>
              <a:rPr lang="en-US" altLang="en-US" sz="2800" b="1" dirty="0" smtClean="0">
                <a:sym typeface="Symbol" pitchFamily="18" charset="2"/>
              </a:rPr>
              <a:t>A</a:t>
            </a:r>
            <a:r>
              <a:rPr lang="en-US" altLang="en-US" sz="2800" dirty="0" smtClean="0">
                <a:sym typeface="Symbol" pitchFamily="18" charset="2"/>
              </a:rPr>
              <a:t>: Log of conditional mean of Y given x. </a:t>
            </a:r>
          </a:p>
          <a:p>
            <a:pPr marL="556022" lvl="1" indent="-257175">
              <a:spcBef>
                <a:spcPts val="1350"/>
              </a:spcBef>
              <a:buFont typeface="Courier New" pitchFamily="49" charset="0"/>
              <a:buChar char="o"/>
              <a:tabLst>
                <a:tab pos="254794" algn="l"/>
                <a:tab pos="4291013" algn="l"/>
              </a:tabLst>
            </a:pPr>
            <a:r>
              <a:rPr lang="en-US" altLang="en-US" sz="2400" dirty="0" smtClean="0">
                <a:sym typeface="Symbol" pitchFamily="18" charset="2"/>
              </a:rPr>
              <a:t>L</a:t>
            </a:r>
            <a:r>
              <a:rPr lang="en-US" altLang="en-US" sz="2400" dirty="0" smtClean="0"/>
              <a:t>et </a:t>
            </a:r>
            <a:r>
              <a:rPr lang="en-US" altLang="en-US" sz="2400" b="1" dirty="0"/>
              <a:t>Y be a Poisson count for </a:t>
            </a:r>
            <a:r>
              <a:rPr lang="en-US" altLang="en-US" sz="2400" b="1" dirty="0">
                <a:solidFill>
                  <a:srgbClr val="0000FF"/>
                </a:solidFill>
              </a:rPr>
              <a:t>a given unit of time</a:t>
            </a:r>
            <a:r>
              <a:rPr lang="en-US" altLang="en-US" sz="2400" dirty="0"/>
              <a:t>, then </a:t>
            </a:r>
            <a:r>
              <a:rPr lang="en-US" altLang="en-US" sz="2400" dirty="0">
                <a:solidFill>
                  <a:srgbClr val="0000FF"/>
                </a:solidFill>
                <a:sym typeface="Symbol" pitchFamily="18" charset="2"/>
              </a:rPr>
              <a:t>(x)</a:t>
            </a:r>
            <a:r>
              <a:rPr lang="en-US" altLang="en-US" sz="2400" dirty="0">
                <a:sym typeface="Symbol" pitchFamily="18" charset="2"/>
              </a:rPr>
              <a:t> </a:t>
            </a:r>
            <a:r>
              <a:rPr lang="en-US" altLang="en-US" sz="2400" dirty="0">
                <a:solidFill>
                  <a:srgbClr val="0000FF"/>
                </a:solidFill>
                <a:sym typeface="Symbol" pitchFamily="18" charset="2"/>
              </a:rPr>
              <a:t>= (x) </a:t>
            </a:r>
            <a:r>
              <a:rPr lang="en-US" altLang="en-US" sz="2400" dirty="0">
                <a:sym typeface="Symbol" pitchFamily="18" charset="2"/>
              </a:rPr>
              <a:t>. </a:t>
            </a:r>
          </a:p>
          <a:p>
            <a:pPr marL="556022" lvl="1" indent="-257175">
              <a:spcBef>
                <a:spcPts val="1350"/>
              </a:spcBef>
              <a:buFont typeface="Courier New" pitchFamily="49" charset="0"/>
              <a:buChar char="o"/>
              <a:tabLst>
                <a:tab pos="254794" algn="l"/>
                <a:tab pos="4291013" algn="l"/>
              </a:tabLst>
            </a:pPr>
            <a:r>
              <a:rPr lang="en-US" altLang="en-US" sz="2400" dirty="0">
                <a:sym typeface="Symbol" pitchFamily="18" charset="2"/>
              </a:rPr>
              <a:t>In a simple Poisson regression, we have </a:t>
            </a:r>
          </a:p>
          <a:p>
            <a:pPr marL="475060" lvl="1" indent="-176213">
              <a:spcBef>
                <a:spcPts val="1350"/>
              </a:spcBef>
              <a:buFont typeface="Courier New" pitchFamily="49" charset="0"/>
              <a:buChar char="o"/>
              <a:tabLst>
                <a:tab pos="254794" algn="l"/>
                <a:tab pos="4291013" algn="l"/>
              </a:tabLst>
            </a:pPr>
            <a:endParaRPr lang="en-US" altLang="en-US" sz="2400" dirty="0">
              <a:sym typeface="Symbol" pitchFamily="18" charset="2"/>
            </a:endParaRPr>
          </a:p>
          <a:p>
            <a:pPr marL="556022" lvl="1" indent="-257175">
              <a:spcBef>
                <a:spcPts val="1350"/>
              </a:spcBef>
              <a:buFont typeface="Courier New" pitchFamily="49" charset="0"/>
              <a:buChar char="o"/>
              <a:tabLst>
                <a:tab pos="254794" algn="l"/>
                <a:tab pos="4291013" algn="l"/>
              </a:tabLst>
            </a:pPr>
            <a:r>
              <a:rPr lang="en-US" altLang="en-US" sz="2400" dirty="0">
                <a:sym typeface="Symbol" pitchFamily="18" charset="2"/>
              </a:rPr>
              <a:t>So this is also called a “</a:t>
            </a:r>
            <a:r>
              <a:rPr lang="en-US" altLang="en-US" sz="2400" b="1" dirty="0">
                <a:solidFill>
                  <a:srgbClr val="0000FF"/>
                </a:solidFill>
                <a:sym typeface="Symbol" pitchFamily="18" charset="2"/>
              </a:rPr>
              <a:t>log-linear</a:t>
            </a:r>
            <a:r>
              <a:rPr lang="en-US" altLang="en-US" sz="2400" dirty="0">
                <a:sym typeface="Symbol" pitchFamily="18" charset="2"/>
              </a:rPr>
              <a:t>” model. </a:t>
            </a:r>
          </a:p>
          <a:p>
            <a:endParaRPr lang="en-US" sz="2800" dirty="0"/>
          </a:p>
        </p:txBody>
      </p:sp>
      <p:graphicFrame>
        <p:nvGraphicFramePr>
          <p:cNvPr id="4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0549679"/>
              </p:ext>
            </p:extLst>
          </p:nvPr>
        </p:nvGraphicFramePr>
        <p:xfrm>
          <a:off x="1981200" y="4191000"/>
          <a:ext cx="3226808" cy="39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" name="Equation" r:id="rId3" imgW="3403440" imgH="380880" progId="Equation.DSMT4">
                  <p:embed/>
                </p:oleObj>
              </mc:Choice>
              <mc:Fallback>
                <p:oleObj name="Equation" r:id="rId3" imgW="3403440" imgH="380880" progId="Equation.DSMT4">
                  <p:embed/>
                  <p:pic>
                    <p:nvPicPr>
                      <p:cNvPr id="4" name="Object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4191000"/>
                        <a:ext cx="3226808" cy="395288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458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Parameter Interpretation (I)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10741" indent="-210741">
              <a:tabLst>
                <a:tab pos="254794" algn="l"/>
                <a:tab pos="4291013" algn="l"/>
              </a:tabLst>
            </a:pPr>
            <a:r>
              <a:rPr lang="en-US" altLang="en-US" sz="2800" dirty="0">
                <a:sym typeface="Symbol" pitchFamily="18" charset="2"/>
              </a:rPr>
              <a:t>In a simple Poisson regression, we have </a:t>
            </a:r>
          </a:p>
          <a:p>
            <a:pPr marL="210741" indent="-210741">
              <a:tabLst>
                <a:tab pos="254794" algn="l"/>
                <a:tab pos="4291013" algn="l"/>
              </a:tabLst>
            </a:pPr>
            <a:endParaRPr lang="en-US" altLang="en-US" sz="2800" dirty="0">
              <a:sym typeface="Symbol" pitchFamily="18" charset="2"/>
            </a:endParaRPr>
          </a:p>
          <a:p>
            <a:pPr marL="210741" indent="-210741">
              <a:spcBef>
                <a:spcPts val="1350"/>
              </a:spcBef>
              <a:tabLst>
                <a:tab pos="254794" algn="l"/>
                <a:tab pos="4291013" algn="l"/>
              </a:tabLst>
            </a:pPr>
            <a:r>
              <a:rPr lang="en-US" altLang="en-US" sz="2800" dirty="0" smtClean="0">
                <a:sym typeface="Symbol" pitchFamily="18" charset="2"/>
              </a:rPr>
              <a:t>How </a:t>
            </a:r>
            <a:r>
              <a:rPr lang="en-US" altLang="en-US" sz="2800" dirty="0">
                <a:sym typeface="Symbol" pitchFamily="18" charset="2"/>
              </a:rPr>
              <a:t>do we interpret </a:t>
            </a:r>
            <a:r>
              <a:rPr lang="en-US" altLang="en-US" sz="2800" baseline="-25000" dirty="0">
                <a:sym typeface="Symbol" pitchFamily="18" charset="2"/>
              </a:rPr>
              <a:t>0</a:t>
            </a:r>
            <a:r>
              <a:rPr lang="en-US" altLang="en-US" sz="2800" dirty="0">
                <a:sym typeface="Symbol" pitchFamily="18" charset="2"/>
              </a:rPr>
              <a:t> and </a:t>
            </a:r>
            <a:r>
              <a:rPr lang="en-US" altLang="en-US" sz="2800" baseline="-25000" dirty="0">
                <a:sym typeface="Symbol" pitchFamily="18" charset="2"/>
              </a:rPr>
              <a:t>1 </a:t>
            </a:r>
            <a:r>
              <a:rPr lang="en-US" altLang="en-US" sz="2800" dirty="0">
                <a:sym typeface="Symbol" pitchFamily="18" charset="2"/>
              </a:rPr>
              <a:t>?</a:t>
            </a:r>
          </a:p>
          <a:p>
            <a:pPr marL="475060" lvl="1" indent="-176213">
              <a:tabLst>
                <a:tab pos="254794" algn="l"/>
                <a:tab pos="4291013" algn="l"/>
              </a:tabLst>
            </a:pPr>
            <a:r>
              <a:rPr lang="en-US" altLang="en-US" dirty="0">
                <a:sym typeface="Symbol" pitchFamily="18" charset="2"/>
              </a:rPr>
              <a:t>In the simple case of 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 being a  binary variable </a:t>
            </a:r>
          </a:p>
          <a:p>
            <a:pPr marL="475060" lvl="1" indent="-176213">
              <a:tabLst>
                <a:tab pos="254794" algn="l"/>
                <a:tab pos="4291013" algn="l"/>
              </a:tabLst>
            </a:pPr>
            <a:endParaRPr lang="en-US" altLang="en-US" sz="1575" dirty="0">
              <a:sym typeface="Symbol" pitchFamily="18" charset="2"/>
            </a:endParaRPr>
          </a:p>
          <a:p>
            <a:pPr marL="475060" lvl="1" indent="-176213">
              <a:tabLst>
                <a:tab pos="254794" algn="l"/>
                <a:tab pos="4291013" algn="l"/>
              </a:tabLst>
            </a:pPr>
            <a:endParaRPr lang="en-US" altLang="en-US" sz="1575" dirty="0">
              <a:sym typeface="Symbol" pitchFamily="18" charset="2"/>
            </a:endParaRPr>
          </a:p>
          <a:p>
            <a:pPr marL="475060" lvl="1" indent="-176213">
              <a:tabLst>
                <a:tab pos="254794" algn="l"/>
                <a:tab pos="4291013" algn="l"/>
              </a:tabLst>
            </a:pPr>
            <a:endParaRPr lang="en-US" altLang="en-US" sz="1575" dirty="0">
              <a:sym typeface="Symbol" pitchFamily="18" charset="2"/>
            </a:endParaRPr>
          </a:p>
          <a:p>
            <a:pPr marL="475060" lvl="1" indent="-176213">
              <a:tabLst>
                <a:tab pos="254794" algn="l"/>
                <a:tab pos="4291013" algn="l"/>
              </a:tabLst>
            </a:pPr>
            <a:endParaRPr lang="en-US" altLang="en-US" sz="1575" dirty="0">
              <a:sym typeface="Symbol" pitchFamily="18" charset="2"/>
            </a:endParaRPr>
          </a:p>
          <a:p>
            <a:pPr marL="475060" lvl="1" indent="-176213">
              <a:tabLst>
                <a:tab pos="254794" algn="l"/>
                <a:tab pos="4291013" algn="l"/>
              </a:tabLst>
            </a:pPr>
            <a:endParaRPr lang="en-US" altLang="en-US" sz="1650" dirty="0">
              <a:sym typeface="Symbol" pitchFamily="18" charset="2"/>
            </a:endParaRPr>
          </a:p>
          <a:p>
            <a:endParaRPr lang="en-US" dirty="0"/>
          </a:p>
        </p:txBody>
      </p:sp>
      <p:graphicFrame>
        <p:nvGraphicFramePr>
          <p:cNvPr id="4" name="Object 76"/>
          <p:cNvGraphicFramePr>
            <a:graphicFrameLocks noChangeAspect="1"/>
          </p:cNvGraphicFramePr>
          <p:nvPr>
            <p:extLst/>
          </p:nvPr>
        </p:nvGraphicFramePr>
        <p:xfrm>
          <a:off x="990599" y="2122194"/>
          <a:ext cx="4160505" cy="4686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1" name="Equation" r:id="rId3" imgW="3403440" imgH="380880" progId="Equation.DSMT4">
                  <p:embed/>
                </p:oleObj>
              </mc:Choice>
              <mc:Fallback>
                <p:oleObj name="Equation" r:id="rId3" imgW="3403440" imgH="380880" progId="Equation.DSMT4">
                  <p:embed/>
                  <p:pic>
                    <p:nvPicPr>
                      <p:cNvPr id="4" name="Object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599" y="2122194"/>
                        <a:ext cx="4160505" cy="468606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496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Parameter Interpretation (I)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10741" indent="-210741">
              <a:tabLst>
                <a:tab pos="254794" algn="l"/>
                <a:tab pos="4291013" algn="l"/>
              </a:tabLst>
            </a:pPr>
            <a:r>
              <a:rPr lang="en-US" altLang="en-US" sz="2800" dirty="0">
                <a:sym typeface="Symbol" pitchFamily="18" charset="2"/>
              </a:rPr>
              <a:t>In a simple Poisson regression, we have </a:t>
            </a:r>
          </a:p>
          <a:p>
            <a:pPr marL="210741" indent="-210741">
              <a:tabLst>
                <a:tab pos="254794" algn="l"/>
                <a:tab pos="4291013" algn="l"/>
              </a:tabLst>
            </a:pPr>
            <a:endParaRPr lang="en-US" altLang="en-US" sz="2800" dirty="0">
              <a:sym typeface="Symbol" pitchFamily="18" charset="2"/>
            </a:endParaRPr>
          </a:p>
          <a:p>
            <a:pPr marL="210741" indent="-210741">
              <a:spcBef>
                <a:spcPts val="1350"/>
              </a:spcBef>
              <a:tabLst>
                <a:tab pos="254794" algn="l"/>
                <a:tab pos="4291013" algn="l"/>
              </a:tabLst>
            </a:pPr>
            <a:r>
              <a:rPr lang="en-US" altLang="en-US" sz="2800" dirty="0" smtClean="0">
                <a:sym typeface="Symbol" pitchFamily="18" charset="2"/>
              </a:rPr>
              <a:t>How </a:t>
            </a:r>
            <a:r>
              <a:rPr lang="en-US" altLang="en-US" sz="2800" dirty="0">
                <a:sym typeface="Symbol" pitchFamily="18" charset="2"/>
              </a:rPr>
              <a:t>do we interpret </a:t>
            </a:r>
            <a:r>
              <a:rPr lang="en-US" altLang="en-US" sz="2800" baseline="-25000" dirty="0">
                <a:sym typeface="Symbol" pitchFamily="18" charset="2"/>
              </a:rPr>
              <a:t>0</a:t>
            </a:r>
            <a:r>
              <a:rPr lang="en-US" altLang="en-US" sz="2800" dirty="0">
                <a:sym typeface="Symbol" pitchFamily="18" charset="2"/>
              </a:rPr>
              <a:t> and </a:t>
            </a:r>
            <a:r>
              <a:rPr lang="en-US" altLang="en-US" sz="2800" baseline="-25000" dirty="0">
                <a:sym typeface="Symbol" pitchFamily="18" charset="2"/>
              </a:rPr>
              <a:t>1 </a:t>
            </a:r>
            <a:r>
              <a:rPr lang="en-US" altLang="en-US" sz="2800" dirty="0">
                <a:sym typeface="Symbol" pitchFamily="18" charset="2"/>
              </a:rPr>
              <a:t>?</a:t>
            </a:r>
          </a:p>
          <a:p>
            <a:pPr marL="475060" lvl="1" indent="-176213">
              <a:tabLst>
                <a:tab pos="254794" algn="l"/>
                <a:tab pos="4291013" algn="l"/>
              </a:tabLst>
            </a:pPr>
            <a:r>
              <a:rPr lang="en-US" altLang="en-US" dirty="0">
                <a:sym typeface="Symbol" pitchFamily="18" charset="2"/>
              </a:rPr>
              <a:t>In the simple case of 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 being a  binary variable </a:t>
            </a:r>
          </a:p>
          <a:p>
            <a:pPr marL="475060" lvl="1" indent="-176213">
              <a:tabLst>
                <a:tab pos="254794" algn="l"/>
                <a:tab pos="4291013" algn="l"/>
              </a:tabLst>
            </a:pPr>
            <a:endParaRPr lang="en-US" altLang="en-US" sz="1575" dirty="0">
              <a:sym typeface="Symbol" pitchFamily="18" charset="2"/>
            </a:endParaRPr>
          </a:p>
          <a:p>
            <a:pPr marL="475060" lvl="1" indent="-176213">
              <a:tabLst>
                <a:tab pos="254794" algn="l"/>
                <a:tab pos="4291013" algn="l"/>
              </a:tabLst>
            </a:pPr>
            <a:endParaRPr lang="en-US" altLang="en-US" sz="1575" dirty="0">
              <a:sym typeface="Symbol" pitchFamily="18" charset="2"/>
            </a:endParaRPr>
          </a:p>
          <a:p>
            <a:pPr marL="475060" lvl="1" indent="-176213">
              <a:tabLst>
                <a:tab pos="254794" algn="l"/>
                <a:tab pos="4291013" algn="l"/>
              </a:tabLst>
            </a:pPr>
            <a:endParaRPr lang="en-US" altLang="en-US" sz="1575" dirty="0">
              <a:sym typeface="Symbol" pitchFamily="18" charset="2"/>
            </a:endParaRPr>
          </a:p>
          <a:p>
            <a:pPr marL="475060" lvl="1" indent="-176213">
              <a:tabLst>
                <a:tab pos="254794" algn="l"/>
                <a:tab pos="4291013" algn="l"/>
              </a:tabLst>
            </a:pPr>
            <a:endParaRPr lang="en-US" altLang="en-US" sz="1575" dirty="0">
              <a:sym typeface="Symbol" pitchFamily="18" charset="2"/>
            </a:endParaRPr>
          </a:p>
          <a:p>
            <a:pPr marL="475060" lvl="1" indent="-176213">
              <a:tabLst>
                <a:tab pos="254794" algn="l"/>
                <a:tab pos="4291013" algn="l"/>
              </a:tabLst>
            </a:pPr>
            <a:endParaRPr lang="en-US" altLang="en-US" sz="1650" dirty="0">
              <a:sym typeface="Symbol" pitchFamily="18" charset="2"/>
            </a:endParaRPr>
          </a:p>
          <a:p>
            <a:endParaRPr lang="en-US" dirty="0"/>
          </a:p>
        </p:txBody>
      </p:sp>
      <p:graphicFrame>
        <p:nvGraphicFramePr>
          <p:cNvPr id="4" name="Object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8148864"/>
              </p:ext>
            </p:extLst>
          </p:nvPr>
        </p:nvGraphicFramePr>
        <p:xfrm>
          <a:off x="990599" y="2122194"/>
          <a:ext cx="4160505" cy="4686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4" name="Equation" r:id="rId3" imgW="3403440" imgH="380880" progId="Equation.DSMT4">
                  <p:embed/>
                </p:oleObj>
              </mc:Choice>
              <mc:Fallback>
                <p:oleObj name="Equation" r:id="rId3" imgW="3403440" imgH="380880" progId="Equation.DSMT4">
                  <p:embed/>
                  <p:pic>
                    <p:nvPicPr>
                      <p:cNvPr id="4" name="Object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599" y="2122194"/>
                        <a:ext cx="4160505" cy="468606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7974006"/>
              </p:ext>
            </p:extLst>
          </p:nvPr>
        </p:nvGraphicFramePr>
        <p:xfrm>
          <a:off x="1140733" y="4026811"/>
          <a:ext cx="5319566" cy="457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5" name="Equation" r:id="rId5" imgW="4876560" imgH="380880" progId="Equation.DSMT4">
                  <p:embed/>
                </p:oleObj>
              </mc:Choice>
              <mc:Fallback>
                <p:oleObj name="Equation" r:id="rId5" imgW="4876560" imgH="380880" progId="Equation.DSMT4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0733" y="4026811"/>
                        <a:ext cx="5319566" cy="457597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6927981"/>
              </p:ext>
            </p:extLst>
          </p:nvPr>
        </p:nvGraphicFramePr>
        <p:xfrm>
          <a:off x="1157876" y="4666971"/>
          <a:ext cx="5962007" cy="453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6" name="Equation" r:id="rId7" imgW="5346360" imgH="368280" progId="Equation.DSMT4">
                  <p:embed/>
                </p:oleObj>
              </mc:Choice>
              <mc:Fallback>
                <p:oleObj name="Equation" r:id="rId7" imgW="5346360" imgH="368280" progId="Equation.DSMT4">
                  <p:embed/>
                  <p:pic>
                    <p:nvPicPr>
                      <p:cNvPr id="6" name="Object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7876" y="4666971"/>
                        <a:ext cx="5962007" cy="45312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8021324"/>
              </p:ext>
            </p:extLst>
          </p:nvPr>
        </p:nvGraphicFramePr>
        <p:xfrm>
          <a:off x="1150531" y="5389764"/>
          <a:ext cx="5850268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7" name="Equation" r:id="rId9" imgW="5257800" imgH="380880" progId="Equation.DSMT4">
                  <p:embed/>
                </p:oleObj>
              </mc:Choice>
              <mc:Fallback>
                <p:oleObj name="Equation" r:id="rId9" imgW="5257800" imgH="380880" progId="Equation.DSMT4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531" y="5389764"/>
                        <a:ext cx="5850268" cy="466725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417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Parameter Interpretation (II)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10741" indent="-210741">
              <a:tabLst>
                <a:tab pos="254794" algn="l"/>
                <a:tab pos="4291013" algn="l"/>
              </a:tabLst>
            </a:pPr>
            <a:r>
              <a:rPr lang="en-US" altLang="en-US" dirty="0">
                <a:sym typeface="Symbol" pitchFamily="18" charset="2"/>
              </a:rPr>
              <a:t>How do we interpret </a:t>
            </a:r>
            <a:r>
              <a:rPr lang="en-US" altLang="en-US" baseline="-25000" dirty="0">
                <a:sym typeface="Symbol" pitchFamily="18" charset="2"/>
              </a:rPr>
              <a:t>0</a:t>
            </a:r>
            <a:r>
              <a:rPr lang="en-US" altLang="en-US" dirty="0">
                <a:sym typeface="Symbol" pitchFamily="18" charset="2"/>
              </a:rPr>
              <a:t> and </a:t>
            </a:r>
            <a:r>
              <a:rPr lang="en-US" altLang="en-US" baseline="-25000" dirty="0">
                <a:sym typeface="Symbol" pitchFamily="18" charset="2"/>
              </a:rPr>
              <a:t>1 </a:t>
            </a:r>
            <a:r>
              <a:rPr lang="en-US" altLang="en-US" dirty="0">
                <a:sym typeface="Symbol" pitchFamily="18" charset="2"/>
              </a:rPr>
              <a:t>?</a:t>
            </a:r>
          </a:p>
          <a:p>
            <a:pPr marL="475060" lvl="1" indent="-176213">
              <a:tabLst>
                <a:tab pos="254794" algn="l"/>
                <a:tab pos="4291013" algn="l"/>
              </a:tabLst>
            </a:pPr>
            <a:r>
              <a:rPr lang="en-US" altLang="en-US" dirty="0">
                <a:sym typeface="Symbol" pitchFamily="18" charset="2"/>
              </a:rPr>
              <a:t>By subtraction, we </a:t>
            </a:r>
            <a:r>
              <a:rPr lang="en-US" altLang="en-US" dirty="0" smtClean="0">
                <a:sym typeface="Symbol" pitchFamily="18" charset="2"/>
              </a:rPr>
              <a:t>have</a:t>
            </a:r>
          </a:p>
          <a:p>
            <a:pPr marL="475060" lvl="1" indent="-176213">
              <a:tabLst>
                <a:tab pos="254794" algn="l"/>
                <a:tab pos="4291013" algn="l"/>
              </a:tabLst>
            </a:pPr>
            <a:endParaRPr lang="en-US" altLang="en-US" dirty="0">
              <a:sym typeface="Symbol" pitchFamily="18" charset="2"/>
            </a:endParaRPr>
          </a:p>
          <a:p>
            <a:pPr marL="475060" lvl="1" indent="-176213">
              <a:buNone/>
              <a:tabLst>
                <a:tab pos="254794" algn="l"/>
                <a:tab pos="4291013" algn="l"/>
              </a:tabLst>
            </a:pPr>
            <a:endParaRPr lang="en-US" altLang="en-US" sz="1575" dirty="0">
              <a:sym typeface="Symbol" pitchFamily="18" charset="2"/>
            </a:endParaRPr>
          </a:p>
          <a:p>
            <a:pPr marL="475060" lvl="1" indent="-176213">
              <a:tabLst>
                <a:tab pos="254794" algn="l"/>
                <a:tab pos="4291013" algn="l"/>
              </a:tabLst>
            </a:pPr>
            <a:endParaRPr lang="en-US" altLang="en-US" sz="1575" dirty="0">
              <a:sym typeface="Symbol" pitchFamily="18" charset="2"/>
            </a:endParaRPr>
          </a:p>
          <a:p>
            <a:pPr marL="475060" lvl="1" indent="-176213">
              <a:tabLst>
                <a:tab pos="254794" algn="l"/>
                <a:tab pos="4291013" algn="l"/>
              </a:tabLst>
            </a:pPr>
            <a:endParaRPr lang="en-US" altLang="en-US" sz="1575" dirty="0">
              <a:sym typeface="Symbol" pitchFamily="18" charset="2"/>
            </a:endParaRPr>
          </a:p>
          <a:p>
            <a:pPr marL="475060" lvl="1" indent="-176213">
              <a:tabLst>
                <a:tab pos="254794" algn="l"/>
                <a:tab pos="4291013" algn="l"/>
              </a:tabLst>
            </a:pPr>
            <a:endParaRPr lang="en-US" altLang="en-US" sz="1575" dirty="0">
              <a:sym typeface="Symbol" pitchFamily="18" charset="2"/>
            </a:endParaRPr>
          </a:p>
          <a:p>
            <a:pPr marL="475060" lvl="1" indent="-176213">
              <a:tabLst>
                <a:tab pos="254794" algn="l"/>
                <a:tab pos="4291013" algn="l"/>
              </a:tabLst>
            </a:pPr>
            <a:endParaRPr lang="en-US" altLang="en-US" sz="1575" dirty="0">
              <a:sym typeface="Symbol" pitchFamily="18" charset="2"/>
            </a:endParaRPr>
          </a:p>
          <a:p>
            <a:pPr marL="475060" lvl="1" indent="-176213">
              <a:tabLst>
                <a:tab pos="254794" algn="l"/>
                <a:tab pos="4291013" algn="l"/>
              </a:tabLst>
            </a:pPr>
            <a:r>
              <a:rPr lang="en-US" altLang="en-US" dirty="0">
                <a:sym typeface="Symbol" pitchFamily="18" charset="2"/>
              </a:rPr>
              <a:t>What if </a:t>
            </a:r>
            <a:r>
              <a:rPr lang="en-US" altLang="en-US" i="1" dirty="0">
                <a:sym typeface="Symbol" pitchFamily="18" charset="2"/>
              </a:rPr>
              <a:t>x</a:t>
            </a:r>
            <a:r>
              <a:rPr lang="en-US" altLang="en-US" dirty="0">
                <a:sym typeface="Symbol" pitchFamily="18" charset="2"/>
              </a:rPr>
              <a:t> is continuous variable?</a:t>
            </a:r>
          </a:p>
          <a:p>
            <a:endParaRPr lang="en-US" dirty="0"/>
          </a:p>
        </p:txBody>
      </p:sp>
      <p:graphicFrame>
        <p:nvGraphicFramePr>
          <p:cNvPr id="4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7804435"/>
              </p:ext>
            </p:extLst>
          </p:nvPr>
        </p:nvGraphicFramePr>
        <p:xfrm>
          <a:off x="914400" y="2895600"/>
          <a:ext cx="6629400" cy="1326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7" name="Equation" r:id="rId3" imgW="5511800" imgH="1143000" progId="Equation.DSMT4">
                  <p:embed/>
                </p:oleObj>
              </mc:Choice>
              <mc:Fallback>
                <p:oleObj name="Equation" r:id="rId3" imgW="5511800" imgH="1143000" progId="Equation.DSMT4">
                  <p:embed/>
                  <p:pic>
                    <p:nvPicPr>
                      <p:cNvPr id="4" name="Object 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895600"/>
                        <a:ext cx="6629400" cy="132654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8729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Parameter Interpretation (III)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10741" indent="-210741">
              <a:tabLst>
                <a:tab pos="254794" algn="l"/>
                <a:tab pos="4291013" algn="l"/>
              </a:tabLst>
            </a:pPr>
            <a:r>
              <a:rPr lang="en-US" altLang="en-US" sz="2800" dirty="0">
                <a:sym typeface="Symbol" pitchFamily="18" charset="2"/>
              </a:rPr>
              <a:t>How do we interpret </a:t>
            </a:r>
            <a:r>
              <a:rPr lang="en-US" altLang="en-US" sz="2800" baseline="-25000" dirty="0">
                <a:sym typeface="Symbol" pitchFamily="18" charset="2"/>
              </a:rPr>
              <a:t>0</a:t>
            </a:r>
            <a:r>
              <a:rPr lang="en-US" altLang="en-US" sz="2800" dirty="0">
                <a:sym typeface="Symbol" pitchFamily="18" charset="2"/>
              </a:rPr>
              <a:t> and </a:t>
            </a:r>
            <a:r>
              <a:rPr lang="en-US" altLang="en-US" sz="2800" baseline="-25000" dirty="0">
                <a:sym typeface="Symbol" pitchFamily="18" charset="2"/>
              </a:rPr>
              <a:t>1 </a:t>
            </a:r>
            <a:r>
              <a:rPr lang="en-US" altLang="en-US" sz="2800" dirty="0">
                <a:sym typeface="Symbol" pitchFamily="18" charset="2"/>
              </a:rPr>
              <a:t>?</a:t>
            </a:r>
          </a:p>
          <a:p>
            <a:pPr marL="475060" lvl="1" indent="-176213">
              <a:tabLst>
                <a:tab pos="254794" algn="l"/>
                <a:tab pos="4291013" algn="l"/>
              </a:tabLst>
            </a:pPr>
            <a:r>
              <a:rPr lang="en-US" altLang="en-US" sz="2400" dirty="0">
                <a:sym typeface="Symbol" pitchFamily="18" charset="2"/>
              </a:rPr>
              <a:t>What if </a:t>
            </a:r>
            <a:r>
              <a:rPr lang="en-US" altLang="en-US" sz="2400" i="1" dirty="0">
                <a:sym typeface="Symbol" pitchFamily="18" charset="2"/>
              </a:rPr>
              <a:t>x</a:t>
            </a:r>
            <a:r>
              <a:rPr lang="en-US" altLang="en-US" sz="2400" dirty="0">
                <a:sym typeface="Symbol" pitchFamily="18" charset="2"/>
              </a:rPr>
              <a:t> is continuous variable?</a:t>
            </a:r>
          </a:p>
          <a:p>
            <a:pPr marL="475060" lvl="1" indent="-176213">
              <a:tabLst>
                <a:tab pos="254794" algn="l"/>
                <a:tab pos="4291013" algn="l"/>
              </a:tabLst>
            </a:pPr>
            <a:endParaRPr lang="en-US" altLang="en-US" sz="1800" dirty="0">
              <a:sym typeface="Symbol" pitchFamily="18" charset="2"/>
            </a:endParaRPr>
          </a:p>
          <a:p>
            <a:pPr marL="475060" lvl="1" indent="-176213">
              <a:tabLst>
                <a:tab pos="254794" algn="l"/>
                <a:tab pos="4291013" algn="l"/>
              </a:tabLst>
            </a:pPr>
            <a:endParaRPr lang="en-US" altLang="en-US" sz="1800" dirty="0">
              <a:sym typeface="Symbol" pitchFamily="18" charset="2"/>
            </a:endParaRPr>
          </a:p>
          <a:p>
            <a:pPr marL="475060" lvl="1" indent="-176213">
              <a:tabLst>
                <a:tab pos="254794" algn="l"/>
                <a:tab pos="4291013" algn="l"/>
              </a:tabLst>
            </a:pPr>
            <a:endParaRPr lang="en-US" altLang="en-US" sz="800" dirty="0">
              <a:sym typeface="Symbol" pitchFamily="18" charset="2"/>
            </a:endParaRPr>
          </a:p>
          <a:p>
            <a:pPr marL="475060" lvl="1" indent="-176213">
              <a:lnSpc>
                <a:spcPct val="110000"/>
              </a:lnSpc>
              <a:spcBef>
                <a:spcPts val="900"/>
              </a:spcBef>
              <a:buNone/>
              <a:tabLst>
                <a:tab pos="254794" algn="l"/>
                <a:tab pos="4291013" algn="l"/>
              </a:tabLst>
            </a:pPr>
            <a:r>
              <a:rPr lang="en-US" altLang="en-US" sz="2400" dirty="0">
                <a:sym typeface="Symbol" pitchFamily="18" charset="2"/>
              </a:rPr>
              <a:t>For each additional unit increase of x, </a:t>
            </a:r>
            <a:r>
              <a:rPr lang="en-US" altLang="en-US" sz="2400" baseline="-25000" dirty="0">
                <a:sym typeface="Symbol" pitchFamily="18" charset="2"/>
              </a:rPr>
              <a:t>1 </a:t>
            </a:r>
            <a:r>
              <a:rPr lang="en-US" altLang="en-US" sz="2400" dirty="0">
                <a:sym typeface="Symbol" pitchFamily="18" charset="2"/>
              </a:rPr>
              <a:t>is the increase in log rate in </a:t>
            </a:r>
            <a:r>
              <a:rPr lang="en-US" altLang="en-US" sz="2400" i="1" dirty="0">
                <a:sym typeface="Symbol" pitchFamily="18" charset="2"/>
              </a:rPr>
              <a:t>Y</a:t>
            </a:r>
            <a:r>
              <a:rPr lang="en-US" altLang="en-US" sz="2400" dirty="0">
                <a:sym typeface="Symbol" pitchFamily="18" charset="2"/>
              </a:rPr>
              <a:t>;  </a:t>
            </a:r>
          </a:p>
          <a:p>
            <a:pPr marL="475060" lvl="1" indent="-176213">
              <a:lnSpc>
                <a:spcPct val="110000"/>
              </a:lnSpc>
              <a:spcBef>
                <a:spcPts val="900"/>
              </a:spcBef>
              <a:buNone/>
              <a:tabLst>
                <a:tab pos="254794" algn="l"/>
                <a:tab pos="4291013" algn="l"/>
              </a:tabLst>
            </a:pPr>
            <a:r>
              <a:rPr lang="en-US" altLang="en-US" sz="2400" dirty="0">
                <a:sym typeface="Symbol" pitchFamily="18" charset="2"/>
              </a:rPr>
              <a:t>Correspondingly, </a:t>
            </a:r>
            <a:r>
              <a:rPr lang="en-US" altLang="en-US" sz="2400" dirty="0" err="1">
                <a:sym typeface="Symbol" pitchFamily="18" charset="2"/>
              </a:rPr>
              <a:t>exp</a:t>
            </a:r>
            <a:r>
              <a:rPr lang="en-US" altLang="en-US" sz="2400" dirty="0">
                <a:sym typeface="Symbol" pitchFamily="18" charset="2"/>
              </a:rPr>
              <a:t>(</a:t>
            </a:r>
            <a:r>
              <a:rPr lang="en-US" altLang="en-US" sz="2400" baseline="-25000" dirty="0">
                <a:sym typeface="Symbol" pitchFamily="18" charset="2"/>
              </a:rPr>
              <a:t>1</a:t>
            </a:r>
            <a:r>
              <a:rPr lang="en-US" altLang="en-US" sz="2400" dirty="0">
                <a:sym typeface="Symbol" pitchFamily="18" charset="2"/>
              </a:rPr>
              <a:t>) is the rate ratio associated with one unit increase in x. </a:t>
            </a:r>
          </a:p>
          <a:p>
            <a:pPr marL="475060" lvl="1" indent="-176213">
              <a:lnSpc>
                <a:spcPct val="110000"/>
              </a:lnSpc>
              <a:spcBef>
                <a:spcPts val="900"/>
              </a:spcBef>
              <a:buNone/>
              <a:tabLst>
                <a:tab pos="254794" algn="l"/>
                <a:tab pos="4291013" algn="l"/>
              </a:tabLst>
            </a:pPr>
            <a:r>
              <a:rPr lang="en-US" altLang="en-US" sz="2400" dirty="0">
                <a:sym typeface="Symbol" pitchFamily="18" charset="2"/>
              </a:rPr>
              <a:t>In terms of rate, for each additional unit increase of x, there is </a:t>
            </a:r>
            <a:r>
              <a:rPr lang="en-US" altLang="en-US" sz="2400" dirty="0" smtClean="0">
                <a:sym typeface="Symbol" pitchFamily="18" charset="2"/>
              </a:rPr>
              <a:t>an </a:t>
            </a:r>
            <a:r>
              <a:rPr lang="en-US" altLang="en-US" sz="2400" dirty="0" err="1">
                <a:sym typeface="Symbol" pitchFamily="18" charset="2"/>
              </a:rPr>
              <a:t>exp</a:t>
            </a:r>
            <a:r>
              <a:rPr lang="en-US" altLang="en-US" sz="2400" dirty="0">
                <a:sym typeface="Symbol" pitchFamily="18" charset="2"/>
              </a:rPr>
              <a:t>(</a:t>
            </a:r>
            <a:r>
              <a:rPr lang="en-US" altLang="en-US" sz="2400" baseline="-25000" dirty="0" smtClean="0">
                <a:sym typeface="Symbol" pitchFamily="18" charset="2"/>
              </a:rPr>
              <a:t>1</a:t>
            </a:r>
            <a:r>
              <a:rPr lang="en-US" altLang="en-US" sz="2400" dirty="0" smtClean="0">
                <a:sym typeface="Symbol" pitchFamily="18" charset="2"/>
              </a:rPr>
              <a:t>) </a:t>
            </a:r>
            <a:r>
              <a:rPr lang="en-US" altLang="en-US" sz="2400" dirty="0" smtClean="0">
                <a:sym typeface="Symbol" pitchFamily="18" charset="2"/>
              </a:rPr>
              <a:t>fold</a:t>
            </a:r>
            <a:r>
              <a:rPr lang="en-US" altLang="en-US" sz="2400" dirty="0" smtClean="0">
                <a:sym typeface="Symbol" pitchFamily="18" charset="2"/>
              </a:rPr>
              <a:t> </a:t>
            </a:r>
            <a:r>
              <a:rPr lang="en-US" altLang="en-US" sz="2400" dirty="0" smtClean="0">
                <a:sym typeface="Symbol" pitchFamily="18" charset="2"/>
              </a:rPr>
              <a:t>increase in </a:t>
            </a:r>
            <a:r>
              <a:rPr lang="en-US" altLang="en-US" sz="2400" dirty="0">
                <a:sym typeface="Symbol" pitchFamily="18" charset="2"/>
              </a:rPr>
              <a:t>the rate of </a:t>
            </a:r>
            <a:r>
              <a:rPr lang="en-US" altLang="en-US" sz="2400" i="1" dirty="0">
                <a:sym typeface="Symbol" pitchFamily="18" charset="2"/>
              </a:rPr>
              <a:t>Y</a:t>
            </a:r>
            <a:r>
              <a:rPr lang="en-US" altLang="en-US" sz="2400" dirty="0">
                <a:sym typeface="Symbol" pitchFamily="18" charset="2"/>
              </a:rPr>
              <a:t>. </a:t>
            </a:r>
          </a:p>
          <a:p>
            <a:endParaRPr lang="en-US" sz="4000" dirty="0"/>
          </a:p>
        </p:txBody>
      </p:sp>
      <p:graphicFrame>
        <p:nvGraphicFramePr>
          <p:cNvPr id="4" name="Object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5843058"/>
              </p:ext>
            </p:extLst>
          </p:nvPr>
        </p:nvGraphicFramePr>
        <p:xfrm>
          <a:off x="990600" y="2667000"/>
          <a:ext cx="4343400" cy="4892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2" name="Equation" r:id="rId3" imgW="3403440" imgH="380880" progId="Equation.DSMT4">
                  <p:embed/>
                </p:oleObj>
              </mc:Choice>
              <mc:Fallback>
                <p:oleObj name="Equation" r:id="rId3" imgW="3403440" imgH="380880" progId="Equation.DSMT4">
                  <p:embed/>
                  <p:pic>
                    <p:nvPicPr>
                      <p:cNvPr id="4" name="Object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667000"/>
                        <a:ext cx="4343400" cy="489206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4008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Construction – Include Offset (I)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10741" indent="-210741">
              <a:spcBef>
                <a:spcPts val="0"/>
              </a:spcBef>
              <a:tabLst>
                <a:tab pos="254794" algn="l"/>
                <a:tab pos="4291013" algn="l"/>
              </a:tabLst>
            </a:pPr>
            <a:r>
              <a:rPr lang="en-US" altLang="en-US" sz="2800" dirty="0">
                <a:sym typeface="Symbol" pitchFamily="18" charset="2"/>
              </a:rPr>
              <a:t>What if we have data that each observation has different period of time?  </a:t>
            </a:r>
          </a:p>
          <a:p>
            <a:pPr marL="475060" lvl="1" indent="-176213">
              <a:tabLst>
                <a:tab pos="254794" algn="l"/>
                <a:tab pos="4291013" algn="l"/>
              </a:tabLst>
            </a:pPr>
            <a:r>
              <a:rPr lang="en-US" altLang="en-US" sz="2400" dirty="0">
                <a:sym typeface="Symbol" pitchFamily="18" charset="2"/>
              </a:rPr>
              <a:t>For example, we look at number of ED visits when subjects are enrolled in Oregon Health Plan, however, each subjects are enrolled in the plan for different length of time…</a:t>
            </a:r>
          </a:p>
          <a:p>
            <a:pPr marL="475060" lvl="1" indent="-176213">
              <a:tabLst>
                <a:tab pos="254794" algn="l"/>
                <a:tab pos="4291013" algn="l"/>
              </a:tabLst>
            </a:pPr>
            <a:r>
              <a:rPr lang="en-US" altLang="en-US" sz="2400" dirty="0">
                <a:sym typeface="Symbol" pitchFamily="18" charset="2"/>
              </a:rPr>
              <a:t>How do we incorporate this different length of time?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5231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Construction – Include Offset (I)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10741" indent="-210741">
              <a:spcBef>
                <a:spcPts val="0"/>
              </a:spcBef>
              <a:tabLst>
                <a:tab pos="254794" algn="l"/>
                <a:tab pos="4291013" algn="l"/>
              </a:tabLst>
            </a:pPr>
            <a:r>
              <a:rPr lang="en-US" altLang="en-US" sz="2800" dirty="0">
                <a:sym typeface="Symbol" pitchFamily="18" charset="2"/>
              </a:rPr>
              <a:t>What if we have data that each observation has different period of time?  </a:t>
            </a:r>
          </a:p>
          <a:p>
            <a:pPr marL="475060" lvl="1" indent="-176213">
              <a:tabLst>
                <a:tab pos="254794" algn="l"/>
                <a:tab pos="4291013" algn="l"/>
              </a:tabLst>
            </a:pPr>
            <a:r>
              <a:rPr lang="en-US" altLang="en-US" sz="2400" dirty="0">
                <a:sym typeface="Symbol" pitchFamily="18" charset="2"/>
              </a:rPr>
              <a:t>For example, we look at number of ED visits when subjects are enrolled in Oregon Health Plan, however, each subjects are enrolled in the plan for different length of time…</a:t>
            </a:r>
          </a:p>
          <a:p>
            <a:pPr marL="475060" lvl="1" indent="-176213">
              <a:tabLst>
                <a:tab pos="254794" algn="l"/>
                <a:tab pos="4291013" algn="l"/>
              </a:tabLst>
            </a:pPr>
            <a:r>
              <a:rPr lang="en-US" altLang="en-US" sz="2400" dirty="0">
                <a:sym typeface="Symbol" pitchFamily="18" charset="2"/>
              </a:rPr>
              <a:t>How do we incorporate this different length of time?</a:t>
            </a:r>
          </a:p>
          <a:p>
            <a:pPr marL="210741" indent="-210741">
              <a:tabLst>
                <a:tab pos="254794" algn="l"/>
                <a:tab pos="4291013" algn="l"/>
              </a:tabLst>
            </a:pPr>
            <a:r>
              <a:rPr lang="en-US" altLang="en-US" sz="2800" dirty="0">
                <a:sym typeface="Symbol" pitchFamily="18" charset="2"/>
              </a:rPr>
              <a:t>Note we have:</a:t>
            </a:r>
          </a:p>
          <a:p>
            <a:pPr marL="210741" indent="-210741">
              <a:tabLst>
                <a:tab pos="254794" algn="l"/>
                <a:tab pos="4291013" algn="l"/>
              </a:tabLst>
            </a:pPr>
            <a:r>
              <a:rPr lang="en-US" altLang="en-US" sz="2800" dirty="0">
                <a:sym typeface="Symbol" pitchFamily="18" charset="2"/>
              </a:rPr>
              <a:t>Then</a:t>
            </a:r>
          </a:p>
          <a:p>
            <a:endParaRPr lang="en-US" sz="2800" dirty="0"/>
          </a:p>
        </p:txBody>
      </p:sp>
      <p:graphicFrame>
        <p:nvGraphicFramePr>
          <p:cNvPr id="4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4889029"/>
              </p:ext>
            </p:extLst>
          </p:nvPr>
        </p:nvGraphicFramePr>
        <p:xfrm>
          <a:off x="2971800" y="4267200"/>
          <a:ext cx="599374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2" name="Equation" r:id="rId3" imgW="4838700" imgH="304800" progId="Equation.DSMT4">
                  <p:embed/>
                </p:oleObj>
              </mc:Choice>
              <mc:Fallback>
                <p:oleObj name="Equation" r:id="rId3" imgW="4838700" imgH="304800" progId="Equation.DSMT4">
                  <p:embed/>
                  <p:pic>
                    <p:nvPicPr>
                      <p:cNvPr id="4" name="Object 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4267200"/>
                        <a:ext cx="5993743" cy="3810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8743079"/>
              </p:ext>
            </p:extLst>
          </p:nvPr>
        </p:nvGraphicFramePr>
        <p:xfrm>
          <a:off x="1938968" y="4952999"/>
          <a:ext cx="4995232" cy="1372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3" name="Equation" r:id="rId5" imgW="4851360" imgH="1244520" progId="Equation.DSMT4">
                  <p:embed/>
                </p:oleObj>
              </mc:Choice>
              <mc:Fallback>
                <p:oleObj name="Equation" r:id="rId5" imgW="4851360" imgH="1244520" progId="Equation.DSMT4">
                  <p:embed/>
                  <p:pic>
                    <p:nvPicPr>
                      <p:cNvPr id="5" name="Object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8968" y="4952999"/>
                        <a:ext cx="4995232" cy="1372184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271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248" y="472807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Construction – Include Offset (II)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149" y="2057400"/>
            <a:ext cx="8229600" cy="4525963"/>
          </a:xfrm>
        </p:spPr>
        <p:txBody>
          <a:bodyPr>
            <a:normAutofit/>
          </a:bodyPr>
          <a:lstStyle/>
          <a:p>
            <a:pPr marL="210741" indent="-210741">
              <a:tabLst>
                <a:tab pos="254794" algn="l"/>
                <a:tab pos="4291013" algn="l"/>
              </a:tabLst>
            </a:pPr>
            <a:r>
              <a:rPr lang="en-US" altLang="en-US" sz="2800" dirty="0">
                <a:sym typeface="Symbol" pitchFamily="18" charset="2"/>
              </a:rPr>
              <a:t>That is, to incorporate the different lengths in the model, </a:t>
            </a:r>
          </a:p>
          <a:p>
            <a:pPr marL="210741" indent="-210741">
              <a:tabLst>
                <a:tab pos="254794" algn="l"/>
                <a:tab pos="4291013" algn="l"/>
              </a:tabLst>
            </a:pPr>
            <a:endParaRPr lang="en-US" altLang="en-US" sz="1600" dirty="0">
              <a:sym typeface="Symbol" pitchFamily="18" charset="2"/>
            </a:endParaRPr>
          </a:p>
          <a:p>
            <a:pPr marL="210741" indent="-210741">
              <a:tabLst>
                <a:tab pos="254794" algn="l"/>
                <a:tab pos="4291013" algn="l"/>
              </a:tabLst>
            </a:pPr>
            <a:endParaRPr lang="en-US" altLang="en-US" sz="1600" dirty="0">
              <a:sym typeface="Symbol" pitchFamily="18" charset="2"/>
            </a:endParaRPr>
          </a:p>
          <a:p>
            <a:pPr marL="210741" indent="-210741">
              <a:buNone/>
              <a:tabLst>
                <a:tab pos="254794" algn="l"/>
                <a:tab pos="4291013" algn="l"/>
              </a:tabLst>
            </a:pPr>
            <a:r>
              <a:rPr lang="en-US" altLang="en-US" sz="1600" dirty="0">
                <a:sym typeface="Symbol" pitchFamily="18" charset="2"/>
              </a:rPr>
              <a:t>	</a:t>
            </a:r>
            <a:r>
              <a:rPr lang="en-US" altLang="en-US" sz="2800" dirty="0">
                <a:sym typeface="Symbol" pitchFamily="18" charset="2"/>
              </a:rPr>
              <a:t>We have one more term                 in the model and this term is called </a:t>
            </a:r>
            <a:r>
              <a:rPr lang="en-US" altLang="en-US" sz="2800" b="1" dirty="0">
                <a:solidFill>
                  <a:srgbClr val="0000FF"/>
                </a:solidFill>
                <a:sym typeface="Symbol" pitchFamily="18" charset="2"/>
              </a:rPr>
              <a:t>offset</a:t>
            </a:r>
            <a:r>
              <a:rPr lang="en-US" altLang="en-US" sz="2800" dirty="0">
                <a:sym typeface="Symbol" pitchFamily="18" charset="2"/>
              </a:rPr>
              <a:t>, a known term in the model since </a:t>
            </a:r>
            <a:r>
              <a:rPr lang="en-US" altLang="en-US" sz="2800" i="1" dirty="0">
                <a:latin typeface="Times New Roman" pitchFamily="18" charset="0"/>
                <a:sym typeface="Symbol" pitchFamily="18" charset="2"/>
              </a:rPr>
              <a:t>t</a:t>
            </a:r>
            <a:r>
              <a:rPr lang="en-US" altLang="en-US" sz="2800" dirty="0">
                <a:sym typeface="Symbol" pitchFamily="18" charset="2"/>
              </a:rPr>
              <a:t>(</a:t>
            </a:r>
            <a:r>
              <a:rPr lang="en-US" altLang="en-US" sz="2800" i="1" dirty="0">
                <a:latin typeface="Times New Roman" pitchFamily="18" charset="0"/>
                <a:sym typeface="Symbol" pitchFamily="18" charset="2"/>
              </a:rPr>
              <a:t>x</a:t>
            </a:r>
            <a:r>
              <a:rPr lang="en-US" altLang="en-US" sz="2800" dirty="0">
                <a:sym typeface="Symbol" pitchFamily="18" charset="2"/>
              </a:rPr>
              <a:t>) is known from the dataset.  </a:t>
            </a:r>
            <a:endParaRPr lang="en-US" altLang="en-US" dirty="0">
              <a:sym typeface="Symbol" pitchFamily="18" charset="2"/>
            </a:endParaRPr>
          </a:p>
          <a:p>
            <a:endParaRPr lang="en-US" dirty="0"/>
          </a:p>
        </p:txBody>
      </p:sp>
      <p:graphicFrame>
        <p:nvGraphicFramePr>
          <p:cNvPr id="4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3051119"/>
              </p:ext>
            </p:extLst>
          </p:nvPr>
        </p:nvGraphicFramePr>
        <p:xfrm>
          <a:off x="2209800" y="2819400"/>
          <a:ext cx="3561840" cy="4685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6" name="Equation" r:id="rId3" imgW="3098520" imgH="380880" progId="Equation.DSMT4">
                  <p:embed/>
                </p:oleObj>
              </mc:Choice>
              <mc:Fallback>
                <p:oleObj name="Equation" r:id="rId3" imgW="3098520" imgH="380880" progId="Equation.DSMT4">
                  <p:embed/>
                  <p:pic>
                    <p:nvPicPr>
                      <p:cNvPr id="4" name="Object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2819400"/>
                        <a:ext cx="3561840" cy="468531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7502594"/>
              </p:ext>
            </p:extLst>
          </p:nvPr>
        </p:nvGraphicFramePr>
        <p:xfrm>
          <a:off x="4343400" y="3634169"/>
          <a:ext cx="1143000" cy="4745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7" name="Equation" r:id="rId5" imgW="850531" imgH="380835" progId="Equation.DSMT4">
                  <p:embed/>
                </p:oleObj>
              </mc:Choice>
              <mc:Fallback>
                <p:oleObj name="Equation" r:id="rId5" imgW="850531" imgH="380835" progId="Equation.DSMT4">
                  <p:embed/>
                  <p:pic>
                    <p:nvPicPr>
                      <p:cNvPr id="5" name="Object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3634169"/>
                        <a:ext cx="1143000" cy="474551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3031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229600" cy="10668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229600" cy="4399384"/>
          </a:xfrm>
        </p:spPr>
        <p:txBody>
          <a:bodyPr>
            <a:normAutofit/>
          </a:bodyPr>
          <a:lstStyle/>
          <a:p>
            <a:endParaRPr lang="en-US" sz="800" dirty="0"/>
          </a:p>
          <a:p>
            <a:r>
              <a:rPr lang="en-US" sz="2800" dirty="0" smtClean="0"/>
              <a:t>Simple Poisson </a:t>
            </a:r>
            <a:r>
              <a:rPr lang="en-US" sz="2800" dirty="0" smtClean="0"/>
              <a:t>Regression</a:t>
            </a:r>
          </a:p>
          <a:p>
            <a:r>
              <a:rPr lang="en-US" sz="2800" dirty="0" smtClean="0"/>
              <a:t>Multiple Poisson Regression</a:t>
            </a:r>
            <a:endParaRPr lang="en-US" sz="2800" dirty="0" smtClean="0"/>
          </a:p>
          <a:p>
            <a:endParaRPr lang="en-US" sz="800" dirty="0"/>
          </a:p>
          <a:p>
            <a:r>
              <a:rPr lang="en-US" sz="2800" dirty="0" smtClean="0"/>
              <a:t>Your reading </a:t>
            </a:r>
          </a:p>
          <a:p>
            <a:pPr lvl="1"/>
            <a:r>
              <a:rPr lang="en-US" dirty="0" smtClean="0"/>
              <a:t>Fleiss</a:t>
            </a:r>
            <a:r>
              <a:rPr lang="en-US" dirty="0"/>
              <a:t>, Chapter </a:t>
            </a:r>
            <a:r>
              <a:rPr lang="en-US" dirty="0" smtClean="0"/>
              <a:t>12.1 (optional), </a:t>
            </a:r>
            <a:r>
              <a:rPr lang="en-US" dirty="0" smtClean="0"/>
              <a:t>12.2, 12.3</a:t>
            </a:r>
          </a:p>
          <a:p>
            <a:pPr lvl="1"/>
            <a:r>
              <a:rPr lang="en-US" u="sng" dirty="0" smtClean="0">
                <a:hlinkClick r:id="rId2"/>
              </a:rPr>
              <a:t>https</a:t>
            </a:r>
            <a:r>
              <a:rPr lang="en-US" u="sng" dirty="0">
                <a:hlinkClick r:id="rId2"/>
              </a:rPr>
              <a:t>://onlinelibrary.wiley.com/doi/pdf/10.1002/0471445428.ch12</a:t>
            </a:r>
            <a:endParaRPr lang="en-US" dirty="0" smtClean="0"/>
          </a:p>
          <a:p>
            <a:pPr lvl="1"/>
            <a:endParaRPr lang="en-US" sz="3200" dirty="0"/>
          </a:p>
          <a:p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7DFA-140B-4760-B625-B8FE479BC48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347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Test for Significance in Parameter (I)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10741" indent="-210741">
              <a:tabLst>
                <a:tab pos="254794" algn="l"/>
                <a:tab pos="4291013" algn="l"/>
              </a:tabLst>
            </a:pPr>
            <a:r>
              <a:rPr lang="en-US" altLang="en-US" dirty="0">
                <a:sym typeface="Symbol" pitchFamily="18" charset="2"/>
              </a:rPr>
              <a:t>To test the significance of model parameters: </a:t>
            </a:r>
          </a:p>
          <a:p>
            <a:pPr marL="475060" lvl="1" indent="-176213">
              <a:tabLst>
                <a:tab pos="254794" algn="l"/>
                <a:tab pos="4291013" algn="l"/>
              </a:tabLst>
            </a:pPr>
            <a:r>
              <a:rPr lang="en-US" altLang="en-US" dirty="0">
                <a:sym typeface="Symbol" pitchFamily="18" charset="2"/>
              </a:rPr>
              <a:t>Wald </a:t>
            </a:r>
            <a:r>
              <a:rPr lang="en-US" altLang="en-US" dirty="0" smtClean="0">
                <a:sym typeface="Symbol" pitchFamily="18" charset="2"/>
              </a:rPr>
              <a:t>test</a:t>
            </a:r>
          </a:p>
          <a:p>
            <a:pPr marL="475060" lvl="1" indent="-176213">
              <a:tabLst>
                <a:tab pos="254794" algn="l"/>
                <a:tab pos="4291013" algn="l"/>
              </a:tabLst>
            </a:pPr>
            <a:endParaRPr lang="en-US" altLang="en-US" dirty="0">
              <a:sym typeface="Symbol" pitchFamily="18" charset="2"/>
            </a:endParaRPr>
          </a:p>
          <a:p>
            <a:pPr marL="475060" lvl="1" indent="-176213">
              <a:tabLst>
                <a:tab pos="254794" algn="l"/>
                <a:tab pos="4291013" algn="l"/>
              </a:tabLst>
            </a:pPr>
            <a:endParaRPr lang="en-US" altLang="en-US" sz="1575" dirty="0">
              <a:sym typeface="Symbol" pitchFamily="18" charset="2"/>
            </a:endParaRPr>
          </a:p>
          <a:p>
            <a:pPr marL="475060" lvl="1" indent="-176213">
              <a:tabLst>
                <a:tab pos="254794" algn="l"/>
                <a:tab pos="4291013" algn="l"/>
              </a:tabLst>
            </a:pPr>
            <a:endParaRPr lang="en-US" altLang="en-US" sz="1575" dirty="0">
              <a:sym typeface="Symbol" pitchFamily="18" charset="2"/>
            </a:endParaRPr>
          </a:p>
          <a:p>
            <a:pPr marL="475060" lvl="1" indent="-176213">
              <a:tabLst>
                <a:tab pos="254794" algn="l"/>
                <a:tab pos="4291013" algn="l"/>
              </a:tabLst>
            </a:pPr>
            <a:endParaRPr lang="en-US" altLang="en-US" sz="1575" dirty="0">
              <a:sym typeface="Symbol" pitchFamily="18" charset="2"/>
            </a:endParaRPr>
          </a:p>
          <a:p>
            <a:pPr marL="475060" lvl="1" indent="-176213">
              <a:tabLst>
                <a:tab pos="254794" algn="l"/>
                <a:tab pos="4291013" algn="l"/>
              </a:tabLst>
            </a:pPr>
            <a:endParaRPr lang="en-US" altLang="en-US" sz="1575" dirty="0">
              <a:sym typeface="Symbol" pitchFamily="18" charset="2"/>
            </a:endParaRPr>
          </a:p>
          <a:p>
            <a:pPr marL="475060" lvl="1" indent="-176213">
              <a:buNone/>
              <a:tabLst>
                <a:tab pos="254794" algn="l"/>
                <a:tab pos="4291013" algn="l"/>
              </a:tabLst>
            </a:pPr>
            <a:r>
              <a:rPr lang="en-US" altLang="en-US" dirty="0"/>
              <a:t>	under null hypothesis that</a:t>
            </a:r>
          </a:p>
          <a:p>
            <a:endParaRPr lang="en-US" dirty="0"/>
          </a:p>
        </p:txBody>
      </p:sp>
      <p:graphicFrame>
        <p:nvGraphicFramePr>
          <p:cNvPr id="4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3018083"/>
              </p:ext>
            </p:extLst>
          </p:nvPr>
        </p:nvGraphicFramePr>
        <p:xfrm>
          <a:off x="1194848" y="2824607"/>
          <a:ext cx="5586952" cy="1132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0" name="Equation" r:id="rId3" imgW="5422900" imgH="1066800" progId="Equation.DSMT4">
                  <p:embed/>
                </p:oleObj>
              </mc:Choice>
              <mc:Fallback>
                <p:oleObj name="Equation" r:id="rId3" imgW="5422900" imgH="1066800" progId="Equation.DSMT4">
                  <p:embed/>
                  <p:pic>
                    <p:nvPicPr>
                      <p:cNvPr id="4" name="Object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4848" y="2824607"/>
                        <a:ext cx="5586952" cy="113249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1700695"/>
              </p:ext>
            </p:extLst>
          </p:nvPr>
        </p:nvGraphicFramePr>
        <p:xfrm>
          <a:off x="5029200" y="4343400"/>
          <a:ext cx="1700212" cy="513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1" name="Equation" r:id="rId5" imgW="1181100" imgH="368300" progId="Equation.DSMT4">
                  <p:embed/>
                </p:oleObj>
              </mc:Choice>
              <mc:Fallback>
                <p:oleObj name="Equation" r:id="rId5" imgW="1181100" imgH="368300" progId="Equation.DSMT4">
                  <p:embed/>
                  <p:pic>
                    <p:nvPicPr>
                      <p:cNvPr id="5" name="Object 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4343400"/>
                        <a:ext cx="1700212" cy="513272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2776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 for Significance in Parameter (II)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10741" indent="-210741">
              <a:tabLst>
                <a:tab pos="254794" algn="l"/>
                <a:tab pos="4291013" algn="l"/>
              </a:tabLst>
            </a:pPr>
            <a:r>
              <a:rPr lang="en-US" altLang="en-US" dirty="0">
                <a:sym typeface="Symbol" pitchFamily="18" charset="2"/>
              </a:rPr>
              <a:t>To test the significance of model parameters: </a:t>
            </a:r>
          </a:p>
          <a:p>
            <a:pPr marL="475060" lvl="1" indent="-176213">
              <a:spcBef>
                <a:spcPts val="1800"/>
              </a:spcBef>
              <a:tabLst>
                <a:tab pos="254794" algn="l"/>
                <a:tab pos="4291013" algn="l"/>
              </a:tabLst>
            </a:pPr>
            <a:r>
              <a:rPr lang="en-US" altLang="en-US" dirty="0">
                <a:sym typeface="Symbol" pitchFamily="18" charset="2"/>
              </a:rPr>
              <a:t>Likelihood ratio test (LRT) 	</a:t>
            </a:r>
          </a:p>
          <a:p>
            <a:pPr marL="210741" indent="-210741">
              <a:spcBef>
                <a:spcPts val="900"/>
              </a:spcBef>
              <a:buNone/>
              <a:tabLst>
                <a:tab pos="254794" algn="l"/>
                <a:tab pos="4291013" algn="l"/>
              </a:tabLst>
            </a:pPr>
            <a:endParaRPr lang="en-US" altLang="en-US" dirty="0">
              <a:sym typeface="Symbol" pitchFamily="18" charset="2"/>
            </a:endParaRPr>
          </a:p>
          <a:p>
            <a:pPr marL="475060" lvl="1" indent="-176213">
              <a:buNone/>
              <a:tabLst>
                <a:tab pos="254794" algn="l"/>
                <a:tab pos="4291013" algn="l"/>
              </a:tabLst>
            </a:pPr>
            <a:r>
              <a:rPr lang="en-US" altLang="en-US" dirty="0">
                <a:sym typeface="Symbol" pitchFamily="18" charset="2"/>
              </a:rPr>
              <a:t>	and G has a chi-square distribution under null hypothesis</a:t>
            </a:r>
          </a:p>
          <a:p>
            <a:pPr marL="475060" lvl="1" indent="-176213">
              <a:buNone/>
              <a:tabLst>
                <a:tab pos="254794" algn="l"/>
                <a:tab pos="4291013" algn="l"/>
              </a:tabLst>
            </a:pPr>
            <a:endParaRPr lang="en-US" altLang="en-US" dirty="0">
              <a:sym typeface="Symbol" pitchFamily="18" charset="2"/>
            </a:endParaRPr>
          </a:p>
          <a:p>
            <a:pPr marL="475060" lvl="1" indent="-176213">
              <a:buNone/>
              <a:tabLst>
                <a:tab pos="254794" algn="l"/>
                <a:tab pos="4291013" algn="l"/>
              </a:tabLst>
            </a:pPr>
            <a:endParaRPr lang="en-US" altLang="en-US" dirty="0">
              <a:sym typeface="Symbol" pitchFamily="18" charset="2"/>
            </a:endParaRPr>
          </a:p>
          <a:p>
            <a:pPr marL="475060" lvl="1" indent="-176213">
              <a:tabLst>
                <a:tab pos="254794" algn="l"/>
                <a:tab pos="4291013" algn="l"/>
              </a:tabLst>
            </a:pPr>
            <a:endParaRPr lang="en-US" altLang="en-US" dirty="0">
              <a:sym typeface="Symbol" pitchFamily="18" charset="2"/>
            </a:endParaRPr>
          </a:p>
          <a:p>
            <a:pPr marL="475060" lvl="1" indent="-176213">
              <a:tabLst>
                <a:tab pos="254794" algn="l"/>
                <a:tab pos="4291013" algn="l"/>
              </a:tabLst>
            </a:pPr>
            <a:r>
              <a:rPr lang="en-US" altLang="en-US" dirty="0">
                <a:sym typeface="Symbol" pitchFamily="18" charset="2"/>
              </a:rPr>
              <a:t>Both tests are best when (x) is relatively large. 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0970848"/>
              </p:ext>
            </p:extLst>
          </p:nvPr>
        </p:nvGraphicFramePr>
        <p:xfrm>
          <a:off x="1164767" y="2819400"/>
          <a:ext cx="6629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4" name="Equation" r:id="rId3" imgW="6248400" imgH="381000" progId="Equation.DSMT4">
                  <p:embed/>
                </p:oleObj>
              </mc:Choice>
              <mc:Fallback>
                <p:oleObj name="Equation" r:id="rId3" imgW="6248400" imgH="381000" progId="Equation.DSMT4">
                  <p:embed/>
                  <p:pic>
                    <p:nvPicPr>
                      <p:cNvPr id="4" name="Object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4767" y="2819400"/>
                        <a:ext cx="6629400" cy="4572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5673260"/>
              </p:ext>
            </p:extLst>
          </p:nvPr>
        </p:nvGraphicFramePr>
        <p:xfrm>
          <a:off x="1295400" y="4331335"/>
          <a:ext cx="1005568" cy="469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5" name="Equation" r:id="rId5" imgW="520474" imgH="253890" progId="Equation.DSMT4">
                  <p:embed/>
                </p:oleObj>
              </mc:Choice>
              <mc:Fallback>
                <p:oleObj name="Equation" r:id="rId5" imgW="520474" imgH="253890" progId="Equation.DSMT4">
                  <p:embed/>
                  <p:pic>
                    <p:nvPicPr>
                      <p:cNvPr id="5" name="Object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4331335"/>
                        <a:ext cx="1005568" cy="469265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80"/>
          <p:cNvSpPr>
            <a:spLocks noChangeArrowheads="1"/>
          </p:cNvSpPr>
          <p:nvPr/>
        </p:nvSpPr>
        <p:spPr bwMode="auto">
          <a:xfrm>
            <a:off x="2735716" y="4325124"/>
            <a:ext cx="6096000" cy="752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15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en-US" sz="2200" dirty="0"/>
              <a:t>where </a:t>
            </a:r>
            <a:r>
              <a:rPr lang="en-US" altLang="en-US" sz="2200" dirty="0" err="1"/>
              <a:t>df</a:t>
            </a:r>
            <a:r>
              <a:rPr lang="en-US" altLang="en-US" sz="2200" dirty="0"/>
              <a:t> = difference in the number of parameters </a:t>
            </a:r>
          </a:p>
          <a:p>
            <a:pPr eaLnBrk="1" hangingPunct="1">
              <a:lnSpc>
                <a:spcPct val="90000"/>
              </a:lnSpc>
              <a:spcBef>
                <a:spcPct val="15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altLang="en-US" sz="2200" dirty="0"/>
              <a:t>between the two models.</a:t>
            </a:r>
          </a:p>
        </p:txBody>
      </p:sp>
    </p:spTree>
    <p:extLst>
      <p:ext uri="{BB962C8B-B14F-4D97-AF65-F5344CB8AC3E}">
        <p14:creationId xmlns:p14="http://schemas.microsoft.com/office/powerpoint/2010/main" val="175781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Example: Smoking and Lung Cancer</a:t>
            </a:r>
            <a:br>
              <a:rPr lang="en-US" sz="4000" dirty="0"/>
            </a:b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06722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85800" y="1524000"/>
            <a:ext cx="7239000" cy="3028950"/>
          </a:xfrm>
          <a:prstGeom prst="rect">
            <a:avLst/>
          </a:prstGeom>
        </p:spPr>
        <p:txBody>
          <a:bodyPr vert="horz" lIns="0" tIns="34290" rIns="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0741" indent="-210741">
              <a:tabLst>
                <a:tab pos="254794" algn="l"/>
                <a:tab pos="4291013" algn="l"/>
              </a:tabLst>
            </a:pPr>
            <a:r>
              <a:rPr lang="en-US" altLang="en-US" sz="2400" dirty="0">
                <a:sym typeface="Symbol" pitchFamily="18" charset="2"/>
              </a:rPr>
              <a:t>This is a subset of data from the study of Doll (1971) concerning cigarette smoking and lung cancer in British physicians. </a:t>
            </a:r>
          </a:p>
          <a:p>
            <a:pPr marL="475060" lvl="1" indent="-176213">
              <a:buNone/>
              <a:tabLst>
                <a:tab pos="254794" algn="l"/>
                <a:tab pos="4291013" algn="l"/>
              </a:tabLst>
            </a:pPr>
            <a:r>
              <a:rPr lang="en-US" altLang="en-US" sz="2000" dirty="0"/>
              <a:t>	</a:t>
            </a:r>
            <a:r>
              <a:rPr lang="en-US" altLang="en-US" sz="2000" dirty="0">
                <a:sym typeface="Symbol" pitchFamily="18" charset="2"/>
              </a:rPr>
              <a:t>	</a:t>
            </a:r>
          </a:p>
        </p:txBody>
      </p:sp>
      <p:graphicFrame>
        <p:nvGraphicFramePr>
          <p:cNvPr id="6" name="Group 1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73382"/>
              </p:ext>
            </p:extLst>
          </p:nvPr>
        </p:nvGraphicFramePr>
        <p:xfrm>
          <a:off x="989990" y="2896703"/>
          <a:ext cx="6553809" cy="2468848"/>
        </p:xfrm>
        <a:graphic>
          <a:graphicData uri="http://schemas.openxmlformats.org/drawingml/2006/table">
            <a:tbl>
              <a:tblPr/>
              <a:tblGrid>
                <a:gridCol w="2184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46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46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002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Cigarettes/Day*</a:t>
                      </a:r>
                    </a:p>
                  </a:txBody>
                  <a:tcPr marL="68580" marR="68580" marT="0" marB="342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Person-Years</a:t>
                      </a:r>
                    </a:p>
                  </a:txBody>
                  <a:tcPr marL="68580" marR="68580" marT="0" marB="342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 of cases</a:t>
                      </a:r>
                    </a:p>
                  </a:txBody>
                  <a:tcPr marL="68580" marR="68580" marT="0" marB="342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02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8580" marR="68580" marT="0" marB="342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1421</a:t>
                      </a:r>
                    </a:p>
                  </a:txBody>
                  <a:tcPr marL="68580" marR="68580" marT="0" marB="342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8580" marR="68580" marT="0" marB="342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02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5.2</a:t>
                      </a:r>
                    </a:p>
                  </a:txBody>
                  <a:tcPr marL="68580" marR="68580" marT="0" marB="342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927</a:t>
                      </a:r>
                    </a:p>
                  </a:txBody>
                  <a:tcPr marL="68580" marR="68580" marT="0" marB="342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68580" marR="68580" marT="0" marB="342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02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11.2</a:t>
                      </a:r>
                    </a:p>
                  </a:txBody>
                  <a:tcPr marL="68580" marR="68580" marT="0" marB="342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988</a:t>
                      </a:r>
                    </a:p>
                  </a:txBody>
                  <a:tcPr marL="68580" marR="68580" marT="0" marB="342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68580" marR="68580" marT="0" marB="342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002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15.9</a:t>
                      </a:r>
                    </a:p>
                  </a:txBody>
                  <a:tcPr marL="68580" marR="68580" marT="0" marB="342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849</a:t>
                      </a:r>
                    </a:p>
                  </a:txBody>
                  <a:tcPr marL="68580" marR="68580" marT="0" marB="342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68580" marR="68580" marT="0" marB="342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002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20.4</a:t>
                      </a:r>
                    </a:p>
                  </a:txBody>
                  <a:tcPr marL="68580" marR="68580" marT="0" marB="342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1567</a:t>
                      </a:r>
                    </a:p>
                  </a:txBody>
                  <a:tcPr marL="68580" marR="68580" marT="0" marB="342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marL="68580" marR="68580" marT="0" marB="342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285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27.4</a:t>
                      </a:r>
                    </a:p>
                  </a:txBody>
                  <a:tcPr marL="68580" marR="68580" marT="0" marB="342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1409</a:t>
                      </a:r>
                    </a:p>
                  </a:txBody>
                  <a:tcPr marL="68580" marR="68580" marT="0" marB="342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68580" marR="68580" marT="0" marB="342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002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40.8</a:t>
                      </a:r>
                    </a:p>
                  </a:txBody>
                  <a:tcPr marL="68580" marR="68580" marT="0" marB="3428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556</a:t>
                      </a:r>
                    </a:p>
                  </a:txBody>
                  <a:tcPr marL="68580" marR="68580" marT="0" marB="342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defRPr sz="2000"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0000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65000"/>
                        <a:buFont typeface="Wingdings" pitchFamily="2" charset="2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L="68580" marR="68580" marT="0" marB="3428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Rectangle 137"/>
          <p:cNvSpPr>
            <a:spLocks noChangeArrowheads="1"/>
          </p:cNvSpPr>
          <p:nvPr/>
        </p:nvSpPr>
        <p:spPr bwMode="auto">
          <a:xfrm>
            <a:off x="838200" y="5758299"/>
            <a:ext cx="55442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ym typeface="Symbol" pitchFamily="18" charset="2"/>
              </a:rPr>
              <a:t>*</a:t>
            </a:r>
            <a:r>
              <a:rPr lang="en-US" altLang="en-US" sz="1600" dirty="0">
                <a:sym typeface="Symbol" pitchFamily="18" charset="2"/>
              </a:rPr>
              <a:t> </a:t>
            </a:r>
            <a:r>
              <a:rPr lang="en-US" altLang="en-US" dirty="0">
                <a:sym typeface="Symbol" pitchFamily="18" charset="2"/>
              </a:rPr>
              <a:t>Mean value within intervals of cigarette consumptions. </a:t>
            </a:r>
            <a:endParaRPr lang="en-US" altLang="en-US" sz="1600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3687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525963"/>
          </a:xfrm>
        </p:spPr>
        <p:txBody>
          <a:bodyPr/>
          <a:lstStyle/>
          <a:p>
            <a:pPr marL="210741" indent="-210741">
              <a:tabLst>
                <a:tab pos="254794" algn="l"/>
                <a:tab pos="4291013" algn="l"/>
              </a:tabLst>
            </a:pPr>
            <a:r>
              <a:rPr lang="en-US" altLang="en-US" sz="2800" dirty="0">
                <a:sym typeface="Symbol" pitchFamily="18" charset="2"/>
              </a:rPr>
              <a:t>Question of interest:</a:t>
            </a:r>
          </a:p>
          <a:p>
            <a:pPr marL="269320" indent="-176213">
              <a:buNone/>
              <a:tabLst>
                <a:tab pos="254794" algn="l"/>
                <a:tab pos="4291013" algn="l"/>
              </a:tabLst>
            </a:pPr>
            <a:r>
              <a:rPr lang="en-US" altLang="en-US" sz="1950" dirty="0">
                <a:sym typeface="Symbol" pitchFamily="18" charset="2"/>
              </a:rPr>
              <a:t>  </a:t>
            </a:r>
            <a:r>
              <a:rPr lang="en-US" altLang="en-US" sz="2400" dirty="0">
                <a:sym typeface="Symbol" pitchFamily="18" charset="2"/>
              </a:rPr>
              <a:t>We are interested in the relationship between cigarette smoking and lung cancer rate. </a:t>
            </a:r>
          </a:p>
          <a:p>
            <a:pPr marL="475060" lvl="1" indent="-176213">
              <a:buNone/>
              <a:tabLst>
                <a:tab pos="254794" algn="l"/>
                <a:tab pos="4291013" algn="l"/>
              </a:tabLst>
            </a:pPr>
            <a:endParaRPr lang="en-US" altLang="en-US" sz="1650" dirty="0">
              <a:sym typeface="Symbol" pitchFamily="18" charset="2"/>
            </a:endParaRPr>
          </a:p>
          <a:p>
            <a:pPr marL="210741" indent="-210741">
              <a:tabLst>
                <a:tab pos="254794" algn="l"/>
                <a:tab pos="4291013" algn="l"/>
              </a:tabLst>
            </a:pPr>
            <a:r>
              <a:rPr lang="en-US" altLang="en-US" sz="2800" dirty="0">
                <a:sym typeface="Symbol" pitchFamily="18" charset="2"/>
              </a:rPr>
              <a:t>We first look at cigarette smoking as a discrete variable, and then as a continuous variable. 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111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Cigarette as a Binary Variable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752600"/>
            <a:ext cx="8077200" cy="4665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0741" indent="-210741">
              <a:spcBef>
                <a:spcPts val="900"/>
              </a:spcBef>
              <a:tabLst>
                <a:tab pos="254794" algn="l"/>
                <a:tab pos="4291013" algn="l"/>
              </a:tabLst>
            </a:pPr>
            <a:r>
              <a:rPr lang="en-US" altLang="en-US" sz="2800" dirty="0">
                <a:sym typeface="Symbol" pitchFamily="18" charset="2"/>
              </a:rPr>
              <a:t>Just as an illustrative example, we first dichotomize the variable </a:t>
            </a:r>
            <a:r>
              <a:rPr lang="en-US" altLang="en-US" sz="2800" dirty="0"/>
              <a:t>Cigarettes/Day as: </a:t>
            </a:r>
          </a:p>
          <a:p>
            <a:pPr marL="210741" indent="-210741">
              <a:lnSpc>
                <a:spcPct val="90000"/>
              </a:lnSpc>
              <a:tabLst>
                <a:tab pos="254794" algn="l"/>
                <a:tab pos="4291013" algn="l"/>
              </a:tabLst>
            </a:pPr>
            <a:r>
              <a:rPr lang="en-US" altLang="en-US" sz="2000" dirty="0"/>
              <a:t>    	</a:t>
            </a:r>
            <a:r>
              <a:rPr lang="en-US" altLang="en-US" sz="2400" dirty="0"/>
              <a:t>      </a:t>
            </a:r>
            <a:r>
              <a:rPr lang="en-US" altLang="en-US" sz="2400" dirty="0" err="1"/>
              <a:t>heavysmoker</a:t>
            </a:r>
            <a:r>
              <a:rPr lang="en-US" altLang="en-US" sz="2400" dirty="0"/>
              <a:t>  = 1 if Cigarettes/Day &gt; 20.4</a:t>
            </a:r>
          </a:p>
          <a:p>
            <a:pPr marL="210741" indent="-210741">
              <a:lnSpc>
                <a:spcPct val="90000"/>
              </a:lnSpc>
              <a:tabLst>
                <a:tab pos="254794" algn="l"/>
                <a:tab pos="4291013" algn="l"/>
              </a:tabLst>
            </a:pPr>
            <a:r>
              <a:rPr lang="en-US" altLang="en-US" sz="2400" dirty="0"/>
              <a:t>          </a:t>
            </a:r>
            <a:r>
              <a:rPr lang="en-US" altLang="en-US" sz="2400" dirty="0" err="1"/>
              <a:t>heavysmoker</a:t>
            </a:r>
            <a:r>
              <a:rPr lang="en-US" altLang="en-US" sz="2400" dirty="0"/>
              <a:t>  = 0 if Cigarettes/Day &lt;= 20.4</a:t>
            </a:r>
            <a:endParaRPr lang="en-US" altLang="en-US" sz="2400" dirty="0">
              <a:sym typeface="Symbol" pitchFamily="18" charset="2"/>
            </a:endParaRPr>
          </a:p>
          <a:p>
            <a:pPr marL="475060" lvl="1" indent="-176213">
              <a:lnSpc>
                <a:spcPct val="90000"/>
              </a:lnSpc>
              <a:tabLst>
                <a:tab pos="254794" algn="l"/>
                <a:tab pos="4291013" algn="l"/>
              </a:tabLst>
            </a:pPr>
            <a:r>
              <a:rPr lang="en-US" altLang="en-US" sz="2000" dirty="0">
                <a:sym typeface="Symbol" pitchFamily="18" charset="2"/>
              </a:rPr>
              <a:t> </a:t>
            </a:r>
          </a:p>
          <a:p>
            <a:pPr marL="475060" lvl="1" indent="-176213">
              <a:lnSpc>
                <a:spcPct val="90000"/>
              </a:lnSpc>
              <a:tabLst>
                <a:tab pos="254794" algn="l"/>
                <a:tab pos="4291013" algn="l"/>
              </a:tabLst>
            </a:pPr>
            <a:endParaRPr lang="en-US" altLang="en-US" sz="800" dirty="0">
              <a:sym typeface="Symbol" pitchFamily="18" charset="2"/>
            </a:endParaRPr>
          </a:p>
          <a:p>
            <a:pPr marL="210741" indent="-210741">
              <a:lnSpc>
                <a:spcPct val="90000"/>
              </a:lnSpc>
              <a:tabLst>
                <a:tab pos="254794" algn="l"/>
                <a:tab pos="4291013" algn="l"/>
              </a:tabLst>
            </a:pPr>
            <a:r>
              <a:rPr lang="en-US" altLang="en-US" sz="2400" dirty="0">
                <a:sym typeface="Symbol" pitchFamily="18" charset="2"/>
              </a:rPr>
              <a:t>Fit a Poisson regression model using R:</a:t>
            </a:r>
          </a:p>
          <a:p>
            <a:pPr marL="210741" indent="-210741">
              <a:lnSpc>
                <a:spcPct val="90000"/>
              </a:lnSpc>
              <a:tabLst>
                <a:tab pos="254794" algn="l"/>
                <a:tab pos="4291013" algn="l"/>
              </a:tabLst>
            </a:pPr>
            <a:endParaRPr lang="en-US" altLang="en-US" sz="2400" dirty="0">
              <a:sym typeface="Symbol" pitchFamily="18" charset="2"/>
            </a:endParaRPr>
          </a:p>
          <a:p>
            <a:pPr marL="210741" indent="-210741">
              <a:lnSpc>
                <a:spcPct val="90000"/>
              </a:lnSpc>
              <a:tabLst>
                <a:tab pos="254794" algn="l"/>
                <a:tab pos="4291013" algn="l"/>
              </a:tabLst>
            </a:pPr>
            <a:endParaRPr lang="en-US" altLang="en-US" sz="2400" dirty="0">
              <a:sym typeface="Symbol" pitchFamily="18" charset="2"/>
            </a:endParaRPr>
          </a:p>
          <a:p>
            <a:pPr marL="210741" indent="-210741">
              <a:lnSpc>
                <a:spcPct val="90000"/>
              </a:lnSpc>
              <a:tabLst>
                <a:tab pos="254794" algn="l"/>
                <a:tab pos="4291013" algn="l"/>
              </a:tabLst>
            </a:pPr>
            <a:endParaRPr lang="en-US" altLang="en-US" sz="2400" dirty="0">
              <a:sym typeface="Symbol" pitchFamily="18" charset="2"/>
            </a:endParaRPr>
          </a:p>
          <a:p>
            <a:pPr marL="210741" indent="-210741">
              <a:lnSpc>
                <a:spcPct val="90000"/>
              </a:lnSpc>
              <a:tabLst>
                <a:tab pos="254794" algn="l"/>
                <a:tab pos="4291013" algn="l"/>
              </a:tabLst>
            </a:pPr>
            <a:endParaRPr lang="en-US" altLang="en-US" sz="2400" dirty="0">
              <a:sym typeface="Symbol" pitchFamily="18" charset="2"/>
            </a:endParaRPr>
          </a:p>
          <a:p>
            <a:pPr marL="210741" indent="-210741">
              <a:lnSpc>
                <a:spcPct val="90000"/>
              </a:lnSpc>
              <a:tabLst>
                <a:tab pos="254794" algn="l"/>
                <a:tab pos="4291013" algn="l"/>
              </a:tabLst>
            </a:pPr>
            <a:endParaRPr lang="en-US" altLang="en-US" sz="2400" dirty="0">
              <a:sym typeface="Symbol" pitchFamily="18" charset="2"/>
            </a:endParaRPr>
          </a:p>
          <a:p>
            <a:pPr marL="210741" indent="-210741">
              <a:lnSpc>
                <a:spcPct val="90000"/>
              </a:lnSpc>
              <a:tabLst>
                <a:tab pos="254794" algn="l"/>
                <a:tab pos="4291013" algn="l"/>
              </a:tabLst>
            </a:pPr>
            <a:endParaRPr lang="en-US" altLang="en-US" sz="2400" dirty="0">
              <a:sym typeface="Symbol" pitchFamily="18" charset="2"/>
            </a:endParaRPr>
          </a:p>
          <a:p>
            <a:pPr marL="210741" indent="-210741">
              <a:lnSpc>
                <a:spcPct val="90000"/>
              </a:lnSpc>
              <a:tabLst>
                <a:tab pos="254794" algn="l"/>
                <a:tab pos="4291013" algn="l"/>
              </a:tabLst>
            </a:pPr>
            <a:endParaRPr lang="en-US" altLang="en-US" sz="2400" dirty="0">
              <a:sym typeface="Symbol" pitchFamily="18" charset="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A94DCA-3471-294C-97B4-32DA948F0F3D}"/>
              </a:ext>
            </a:extLst>
          </p:cNvPr>
          <p:cNvSpPr/>
          <p:nvPr/>
        </p:nvSpPr>
        <p:spPr>
          <a:xfrm>
            <a:off x="762000" y="4191000"/>
            <a:ext cx="5562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lung$heavysmoker</a:t>
            </a:r>
            <a:r>
              <a:rPr lang="en-US" dirty="0"/>
              <a:t> &lt;- </a:t>
            </a:r>
            <a:r>
              <a:rPr lang="en-US" dirty="0" err="1"/>
              <a:t>ifelse</a:t>
            </a:r>
            <a:r>
              <a:rPr lang="en-US" dirty="0"/>
              <a:t>(</a:t>
            </a:r>
            <a:r>
              <a:rPr lang="en-US" dirty="0" err="1"/>
              <a:t>lung$cigday</a:t>
            </a:r>
            <a:r>
              <a:rPr lang="en-US" dirty="0"/>
              <a:t>&gt;20.4,1,0)</a:t>
            </a:r>
          </a:p>
          <a:p>
            <a:endParaRPr lang="en-US" dirty="0"/>
          </a:p>
          <a:p>
            <a:r>
              <a:rPr lang="en-US" dirty="0" err="1"/>
              <a:t>lung.mod</a:t>
            </a:r>
            <a:r>
              <a:rPr lang="en-US" dirty="0"/>
              <a:t>&lt;-</a:t>
            </a:r>
            <a:r>
              <a:rPr lang="en-US" dirty="0" err="1"/>
              <a:t>glm</a:t>
            </a:r>
            <a:r>
              <a:rPr lang="en-US" dirty="0"/>
              <a:t>(</a:t>
            </a:r>
            <a:r>
              <a:rPr lang="en-US" dirty="0" err="1"/>
              <a:t>ncases~heavysmoker</a:t>
            </a:r>
            <a:r>
              <a:rPr lang="en-US" dirty="0"/>
              <a:t> + offset(</a:t>
            </a:r>
            <a:r>
              <a:rPr lang="en-US" dirty="0" err="1"/>
              <a:t>logptyears</a:t>
            </a:r>
            <a:r>
              <a:rPr lang="en-US" dirty="0"/>
              <a:t>),</a:t>
            </a:r>
          </a:p>
          <a:p>
            <a:r>
              <a:rPr lang="en-US" dirty="0"/>
              <a:t>              data=lung,</a:t>
            </a:r>
          </a:p>
          <a:p>
            <a:r>
              <a:rPr lang="en-US" dirty="0"/>
              <a:t>              family="</a:t>
            </a:r>
            <a:r>
              <a:rPr lang="en-US" dirty="0" err="1"/>
              <a:t>poisson</a:t>
            </a:r>
            <a:r>
              <a:rPr lang="en-US" dirty="0"/>
              <a:t>")</a:t>
            </a:r>
          </a:p>
          <a:p>
            <a:r>
              <a:rPr lang="en-US" dirty="0"/>
              <a:t>summary(</a:t>
            </a:r>
            <a:r>
              <a:rPr lang="en-US" dirty="0" err="1"/>
              <a:t>lung.mod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570344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 and Output (I)</a:t>
            </a:r>
          </a:p>
        </p:txBody>
      </p:sp>
      <p:sp>
        <p:nvSpPr>
          <p:cNvPr id="5" name="Rectangle 81"/>
          <p:cNvSpPr>
            <a:spLocks noChangeArrowheads="1"/>
          </p:cNvSpPr>
          <p:nvPr/>
        </p:nvSpPr>
        <p:spPr bwMode="auto">
          <a:xfrm>
            <a:off x="304800" y="4446488"/>
            <a:ext cx="324377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lvl="1"/>
            <a:r>
              <a:rPr lang="en-US" altLang="en-US" sz="2800" dirty="0">
                <a:solidFill>
                  <a:srgbClr val="0000FF"/>
                </a:solidFill>
                <a:sym typeface="Symbol" pitchFamily="18" charset="2"/>
              </a:rPr>
              <a:t>So the fitted rates</a:t>
            </a:r>
          </a:p>
        </p:txBody>
      </p:sp>
      <p:graphicFrame>
        <p:nvGraphicFramePr>
          <p:cNvPr id="6" name="Object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7335871"/>
              </p:ext>
            </p:extLst>
          </p:nvPr>
        </p:nvGraphicFramePr>
        <p:xfrm>
          <a:off x="791976" y="5198314"/>
          <a:ext cx="678928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6" name="Equation" r:id="rId3" imgW="7531100" imgH="482600" progId="Equation.DSMT4">
                  <p:embed/>
                </p:oleObj>
              </mc:Choice>
              <mc:Fallback>
                <p:oleObj name="Equation" r:id="rId3" imgW="7531100" imgH="482600" progId="Equation.DSMT4">
                  <p:embed/>
                  <p:pic>
                    <p:nvPicPr>
                      <p:cNvPr id="6" name="Object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1976" y="5198314"/>
                        <a:ext cx="6789285" cy="4572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781BA1D-8564-9849-9C91-9064B119B2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486" y="1686363"/>
            <a:ext cx="7296809" cy="254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9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 and Output (II)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7886700" cy="1516123"/>
          </a:xfrm>
        </p:spPr>
        <p:txBody>
          <a:bodyPr>
            <a:normAutofit/>
          </a:bodyPr>
          <a:lstStyle/>
          <a:p>
            <a:r>
              <a:rPr lang="en-US" altLang="en-US" sz="2800" dirty="0">
                <a:cs typeface="Courier New" pitchFamily="49" charset="0"/>
              </a:rPr>
              <a:t>In general, how do we perform a likelihood Ratio test  for Poisson regression?</a:t>
            </a:r>
          </a:p>
          <a:p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4165CE-A727-E54A-AA0E-D8E3F7FB57C1}"/>
              </a:ext>
            </a:extLst>
          </p:cNvPr>
          <p:cNvSpPr/>
          <p:nvPr/>
        </p:nvSpPr>
        <p:spPr>
          <a:xfrm>
            <a:off x="827314" y="2842344"/>
            <a:ext cx="58020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lung.red</a:t>
            </a:r>
            <a:r>
              <a:rPr lang="en-US" dirty="0"/>
              <a:t>&lt;-</a:t>
            </a:r>
            <a:r>
              <a:rPr lang="en-US" dirty="0" err="1"/>
              <a:t>glm</a:t>
            </a:r>
            <a:r>
              <a:rPr lang="en-US" dirty="0"/>
              <a:t>(</a:t>
            </a:r>
            <a:r>
              <a:rPr lang="en-US" dirty="0" err="1"/>
              <a:t>ncases~offset</a:t>
            </a:r>
            <a:r>
              <a:rPr lang="en-US" dirty="0"/>
              <a:t>(</a:t>
            </a:r>
            <a:r>
              <a:rPr lang="en-US" dirty="0" err="1"/>
              <a:t>logptyears</a:t>
            </a:r>
            <a:r>
              <a:rPr lang="en-US" dirty="0"/>
              <a:t>),</a:t>
            </a:r>
          </a:p>
          <a:p>
            <a:r>
              <a:rPr lang="en-US" dirty="0"/>
              <a:t>              data=lung,</a:t>
            </a:r>
          </a:p>
          <a:p>
            <a:r>
              <a:rPr lang="en-US" dirty="0"/>
              <a:t>              family="</a:t>
            </a:r>
            <a:r>
              <a:rPr lang="en-US" dirty="0" err="1"/>
              <a:t>poisson</a:t>
            </a:r>
            <a:r>
              <a:rPr lang="en-US" dirty="0"/>
              <a:t>")</a:t>
            </a:r>
          </a:p>
          <a:p>
            <a:r>
              <a:rPr lang="en-US" dirty="0" err="1"/>
              <a:t>lrtest</a:t>
            </a:r>
            <a:r>
              <a:rPr lang="en-US" dirty="0"/>
              <a:t>(</a:t>
            </a:r>
            <a:r>
              <a:rPr lang="en-US" dirty="0" err="1"/>
              <a:t>lung.mod</a:t>
            </a:r>
            <a:r>
              <a:rPr lang="en-US" dirty="0"/>
              <a:t>, </a:t>
            </a:r>
            <a:r>
              <a:rPr lang="en-US" dirty="0" err="1"/>
              <a:t>lung.red</a:t>
            </a:r>
            <a:r>
              <a:rPr lang="en-US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77C162-0E5A-0A4F-8DD8-77CCB959A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14" y="4358467"/>
            <a:ext cx="5149112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58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Parameter (I)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/>
          <a:lstStyle/>
          <a:p>
            <a:pPr marL="210741" indent="-210741">
              <a:tabLst>
                <a:tab pos="254794" algn="l"/>
                <a:tab pos="4291013" algn="l"/>
              </a:tabLst>
            </a:pPr>
            <a:r>
              <a:rPr lang="en-US" altLang="en-US" sz="2800" dirty="0">
                <a:sym typeface="Symbol" pitchFamily="18" charset="2"/>
              </a:rPr>
              <a:t>So the fitted rates</a:t>
            </a:r>
          </a:p>
          <a:p>
            <a:pPr marL="210741" indent="-210741">
              <a:tabLst>
                <a:tab pos="254794" algn="l"/>
                <a:tab pos="4291013" algn="l"/>
              </a:tabLst>
            </a:pPr>
            <a:endParaRPr lang="en-US" altLang="en-US" sz="1725" dirty="0">
              <a:sym typeface="Symbol" pitchFamily="18" charset="2"/>
            </a:endParaRPr>
          </a:p>
          <a:p>
            <a:pPr marL="210741" indent="-210741">
              <a:tabLst>
                <a:tab pos="254794" algn="l"/>
                <a:tab pos="4291013" algn="l"/>
              </a:tabLst>
            </a:pPr>
            <a:endParaRPr lang="en-US" altLang="en-US" sz="600" dirty="0">
              <a:sym typeface="Symbol" pitchFamily="18" charset="2"/>
            </a:endParaRPr>
          </a:p>
          <a:p>
            <a:pPr marL="210741" indent="-210741">
              <a:buNone/>
              <a:tabLst>
                <a:tab pos="254794" algn="l"/>
                <a:tab pos="4291013" algn="l"/>
              </a:tabLst>
            </a:pPr>
            <a:r>
              <a:rPr lang="en-US" altLang="en-US" sz="900" dirty="0">
                <a:sym typeface="Symbol" pitchFamily="18" charset="2"/>
              </a:rPr>
              <a:t>	</a:t>
            </a:r>
          </a:p>
          <a:p>
            <a:pPr marL="210741" indent="-210741">
              <a:buNone/>
              <a:tabLst>
                <a:tab pos="254794" algn="l"/>
                <a:tab pos="4291013" algn="l"/>
              </a:tabLst>
            </a:pPr>
            <a:r>
              <a:rPr lang="en-US" altLang="en-US" sz="2400" dirty="0">
                <a:sym typeface="Symbol" pitchFamily="18" charset="2"/>
              </a:rPr>
              <a:t>	</a:t>
            </a:r>
            <a:endParaRPr lang="en-US" altLang="en-US" sz="2400" dirty="0" smtClean="0">
              <a:sym typeface="Symbol" pitchFamily="18" charset="2"/>
            </a:endParaRPr>
          </a:p>
          <a:p>
            <a:pPr marL="210741" indent="-210741">
              <a:buNone/>
              <a:tabLst>
                <a:tab pos="254794" algn="l"/>
                <a:tab pos="4291013" algn="l"/>
              </a:tabLst>
            </a:pPr>
            <a:r>
              <a:rPr lang="en-US" altLang="en-US" sz="2400" dirty="0" smtClean="0">
                <a:sym typeface="Symbol" pitchFamily="18" charset="2"/>
              </a:rPr>
              <a:t>Now </a:t>
            </a:r>
            <a:r>
              <a:rPr lang="en-US" altLang="en-US" sz="2400" dirty="0">
                <a:sym typeface="Symbol" pitchFamily="18" charset="2"/>
              </a:rPr>
              <a:t>let’s look at interpretation:</a:t>
            </a:r>
            <a:endParaRPr lang="en-US" altLang="en-US" sz="2400" dirty="0">
              <a:solidFill>
                <a:srgbClr val="0000FF"/>
              </a:solidFill>
              <a:sym typeface="Symbol" pitchFamily="18" charset="2"/>
            </a:endParaRPr>
          </a:p>
          <a:p>
            <a:pPr marL="475060" lvl="1" indent="-176213">
              <a:spcBef>
                <a:spcPct val="55000"/>
              </a:spcBef>
              <a:tabLst>
                <a:tab pos="254794" algn="l"/>
                <a:tab pos="4291013" algn="l"/>
              </a:tabLst>
            </a:pPr>
            <a:r>
              <a:rPr lang="en-US" altLang="en-US" sz="2400" dirty="0">
                <a:sym typeface="Symbol" pitchFamily="18" charset="2"/>
              </a:rPr>
              <a:t>When </a:t>
            </a:r>
            <a:r>
              <a:rPr lang="en-US" altLang="en-US" sz="2400" dirty="0" err="1">
                <a:sym typeface="Symbol" pitchFamily="18" charset="2"/>
              </a:rPr>
              <a:t>heavysmoker</a:t>
            </a:r>
            <a:r>
              <a:rPr lang="en-US" altLang="en-US" sz="2400" dirty="0">
                <a:sym typeface="Symbol" pitchFamily="18" charset="2"/>
              </a:rPr>
              <a:t> = 0, </a:t>
            </a:r>
          </a:p>
          <a:p>
            <a:pPr marL="475060" lvl="1" indent="-176213">
              <a:spcBef>
                <a:spcPct val="55000"/>
              </a:spcBef>
              <a:buNone/>
              <a:tabLst>
                <a:tab pos="254794" algn="l"/>
                <a:tab pos="4291013" algn="l"/>
              </a:tabLst>
            </a:pPr>
            <a:r>
              <a:rPr lang="en-US" altLang="en-US" dirty="0">
                <a:sym typeface="Symbol" pitchFamily="18" charset="2"/>
              </a:rPr>
              <a:t>	</a:t>
            </a:r>
            <a:endParaRPr lang="en-US" altLang="en-US" dirty="0" smtClean="0">
              <a:sym typeface="Symbol" pitchFamily="18" charset="2"/>
            </a:endParaRPr>
          </a:p>
          <a:p>
            <a:pPr marL="475060" lvl="1" indent="-176213">
              <a:spcBef>
                <a:spcPct val="55000"/>
              </a:spcBef>
              <a:buNone/>
              <a:tabLst>
                <a:tab pos="254794" algn="l"/>
                <a:tab pos="4291013" algn="l"/>
              </a:tabLst>
            </a:pPr>
            <a:r>
              <a:rPr lang="en-US" altLang="en-US" dirty="0">
                <a:sym typeface="Symbol" pitchFamily="18" charset="2"/>
              </a:rPr>
              <a:t>	</a:t>
            </a:r>
            <a:r>
              <a:rPr lang="en-US" altLang="en-US" sz="2400" dirty="0">
                <a:sym typeface="Symbol" pitchFamily="18" charset="2"/>
              </a:rPr>
              <a:t>which indicates that the predicted lung cancer rate among non-heavy smoker is </a:t>
            </a:r>
          </a:p>
          <a:p>
            <a:endParaRPr lang="en-US" dirty="0"/>
          </a:p>
        </p:txBody>
      </p:sp>
      <p:graphicFrame>
        <p:nvGraphicFramePr>
          <p:cNvPr id="4" name="Object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2296902"/>
              </p:ext>
            </p:extLst>
          </p:nvPr>
        </p:nvGraphicFramePr>
        <p:xfrm>
          <a:off x="679381" y="2270242"/>
          <a:ext cx="7993845" cy="549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9" name="Equation" r:id="rId3" imgW="7531100" imgH="482600" progId="Equation.DSMT4">
                  <p:embed/>
                </p:oleObj>
              </mc:Choice>
              <mc:Fallback>
                <p:oleObj name="Equation" r:id="rId3" imgW="7531100" imgH="482600" progId="Equation.DSMT4">
                  <p:embed/>
                  <p:pic>
                    <p:nvPicPr>
                      <p:cNvPr id="4" name="Object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381" y="2270242"/>
                        <a:ext cx="7993845" cy="549158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2103781"/>
              </p:ext>
            </p:extLst>
          </p:nvPr>
        </p:nvGraphicFramePr>
        <p:xfrm>
          <a:off x="913824" y="4276709"/>
          <a:ext cx="4191576" cy="515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0" name="Equation" r:id="rId5" imgW="3898900" imgH="482600" progId="Equation.DSMT4">
                  <p:embed/>
                </p:oleObj>
              </mc:Choice>
              <mc:Fallback>
                <p:oleObj name="Equation" r:id="rId5" imgW="3898900" imgH="482600" progId="Equation.DSMT4">
                  <p:embed/>
                  <p:pic>
                    <p:nvPicPr>
                      <p:cNvPr id="5" name="Object 1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3824" y="4276709"/>
                        <a:ext cx="4191576" cy="515289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1858390"/>
              </p:ext>
            </p:extLst>
          </p:nvPr>
        </p:nvGraphicFramePr>
        <p:xfrm>
          <a:off x="913824" y="6039868"/>
          <a:ext cx="6477576" cy="418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1" name="Equation" r:id="rId7" imgW="5892800" imgH="381000" progId="Equation.DSMT4">
                  <p:embed/>
                </p:oleObj>
              </mc:Choice>
              <mc:Fallback>
                <p:oleObj name="Equation" r:id="rId7" imgW="5892800" imgH="381000" progId="Equation.DSMT4">
                  <p:embed/>
                  <p:pic>
                    <p:nvPicPr>
                      <p:cNvPr id="6" name="Object 1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3824" y="6039868"/>
                        <a:ext cx="6477576" cy="418878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36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Parameter (II)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10741" indent="-210741">
              <a:tabLst>
                <a:tab pos="254794" algn="l"/>
                <a:tab pos="4291013" algn="l"/>
              </a:tabLst>
            </a:pPr>
            <a:r>
              <a:rPr lang="en-US" altLang="en-US" sz="2800" dirty="0">
                <a:sym typeface="Symbol" pitchFamily="18" charset="2"/>
              </a:rPr>
              <a:t>Now let’s look at interpretation:</a:t>
            </a:r>
            <a:endParaRPr lang="en-US" altLang="en-US" sz="2800" dirty="0">
              <a:solidFill>
                <a:srgbClr val="0000FF"/>
              </a:solidFill>
              <a:sym typeface="Symbol" pitchFamily="18" charset="2"/>
            </a:endParaRPr>
          </a:p>
          <a:p>
            <a:pPr marL="475060" lvl="1" indent="-176213">
              <a:lnSpc>
                <a:spcPct val="120000"/>
              </a:lnSpc>
              <a:spcBef>
                <a:spcPct val="55000"/>
              </a:spcBef>
              <a:tabLst>
                <a:tab pos="254794" algn="l"/>
                <a:tab pos="4291013" algn="l"/>
              </a:tabLst>
            </a:pPr>
            <a:r>
              <a:rPr lang="en-US" altLang="en-US" sz="2400" dirty="0">
                <a:sym typeface="Symbol" pitchFamily="18" charset="2"/>
              </a:rPr>
              <a:t>The slope coefficient,                         indicates that when comparing heavy smoker vs. non-heavy smoker, the rate ratio for lung cancer is: </a:t>
            </a:r>
          </a:p>
          <a:p>
            <a:pPr marL="475060" lvl="1" indent="-176213">
              <a:lnSpc>
                <a:spcPct val="120000"/>
              </a:lnSpc>
              <a:spcBef>
                <a:spcPct val="55000"/>
              </a:spcBef>
              <a:tabLst>
                <a:tab pos="254794" algn="l"/>
                <a:tab pos="4291013" algn="l"/>
              </a:tabLst>
            </a:pPr>
            <a:endParaRPr lang="en-US" altLang="en-US" sz="1400" dirty="0" smtClean="0">
              <a:sym typeface="Symbol" pitchFamily="18" charset="2"/>
            </a:endParaRPr>
          </a:p>
          <a:p>
            <a:pPr marL="475060" lvl="1" indent="-176213">
              <a:lnSpc>
                <a:spcPct val="120000"/>
              </a:lnSpc>
              <a:spcBef>
                <a:spcPct val="55000"/>
              </a:spcBef>
              <a:tabLst>
                <a:tab pos="254794" algn="l"/>
                <a:tab pos="4291013" algn="l"/>
              </a:tabLst>
            </a:pPr>
            <a:endParaRPr lang="en-US" altLang="en-US" sz="1400" dirty="0">
              <a:sym typeface="Symbol" pitchFamily="18" charset="2"/>
            </a:endParaRPr>
          </a:p>
          <a:p>
            <a:pPr marL="475060" lvl="1" indent="-176213">
              <a:lnSpc>
                <a:spcPct val="120000"/>
              </a:lnSpc>
              <a:spcBef>
                <a:spcPct val="55000"/>
              </a:spcBef>
              <a:tabLst>
                <a:tab pos="254794" algn="l"/>
                <a:tab pos="4291013" algn="l"/>
              </a:tabLst>
            </a:pPr>
            <a:r>
              <a:rPr lang="en-US" altLang="en-US" sz="2400" dirty="0">
                <a:sym typeface="Symbol" pitchFamily="18" charset="2"/>
              </a:rPr>
              <a:t>That is, rate of lung cancer for heavy smokers is 3.827 times the rate of lung cancer for non-heavy smokers. </a:t>
            </a:r>
          </a:p>
          <a:p>
            <a:endParaRPr lang="en-US" sz="2800" dirty="0"/>
          </a:p>
        </p:txBody>
      </p:sp>
      <p:graphicFrame>
        <p:nvGraphicFramePr>
          <p:cNvPr id="4" name="Object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4264138"/>
              </p:ext>
            </p:extLst>
          </p:nvPr>
        </p:nvGraphicFramePr>
        <p:xfrm>
          <a:off x="3733800" y="2286000"/>
          <a:ext cx="1474957" cy="452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4" name="Equation" r:id="rId3" imgW="1129810" imgH="380835" progId="Equation.DSMT4">
                  <p:embed/>
                </p:oleObj>
              </mc:Choice>
              <mc:Fallback>
                <p:oleObj name="Equation" r:id="rId3" imgW="1129810" imgH="380835" progId="Equation.DSMT4">
                  <p:embed/>
                  <p:pic>
                    <p:nvPicPr>
                      <p:cNvPr id="4" name="Object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2286000"/>
                        <a:ext cx="1474957" cy="45239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0185167"/>
              </p:ext>
            </p:extLst>
          </p:nvPr>
        </p:nvGraphicFramePr>
        <p:xfrm>
          <a:off x="1895705" y="3784770"/>
          <a:ext cx="3590695" cy="450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5" name="Equation" r:id="rId5" imgW="3035300" imgH="381000" progId="Equation.DSMT4">
                  <p:embed/>
                </p:oleObj>
              </mc:Choice>
              <mc:Fallback>
                <p:oleObj name="Equation" r:id="rId5" imgW="3035300" imgH="381000" progId="Equation.DSMT4">
                  <p:embed/>
                  <p:pic>
                    <p:nvPicPr>
                      <p:cNvPr id="5" name="Object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5705" y="3784770"/>
                        <a:ext cx="3590695" cy="450752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379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547901"/>
            <a:ext cx="5702326" cy="1362075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/>
              <a:t>Simple Poisson Regression</a:t>
            </a:r>
            <a:r>
              <a:rPr lang="en-US" sz="4000" dirty="0"/>
              <a:t/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7DFA-140B-4760-B625-B8FE479BC48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680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731" y="381000"/>
            <a:ext cx="8229600" cy="1143000"/>
          </a:xfrm>
        </p:spPr>
        <p:txBody>
          <a:bodyPr/>
          <a:lstStyle/>
          <a:p>
            <a:r>
              <a:rPr lang="en-US" dirty="0"/>
              <a:t>Cigarette as a Continuous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731" y="1676400"/>
            <a:ext cx="8229600" cy="4525963"/>
          </a:xfrm>
        </p:spPr>
        <p:txBody>
          <a:bodyPr/>
          <a:lstStyle/>
          <a:p>
            <a:pPr marL="210741" indent="-210741">
              <a:tabLst>
                <a:tab pos="254794" algn="l"/>
                <a:tab pos="4291013" algn="l"/>
              </a:tabLst>
            </a:pPr>
            <a:r>
              <a:rPr lang="en-US" altLang="en-US" sz="2800" dirty="0">
                <a:sym typeface="Symbol" pitchFamily="18" charset="2"/>
              </a:rPr>
              <a:t>Question of interest:</a:t>
            </a:r>
          </a:p>
          <a:p>
            <a:pPr marL="269320" indent="-176213">
              <a:buNone/>
              <a:tabLst>
                <a:tab pos="254794" algn="l"/>
                <a:tab pos="4291013" algn="l"/>
              </a:tabLst>
            </a:pPr>
            <a:r>
              <a:rPr lang="en-US" altLang="en-US" sz="2600" dirty="0">
                <a:sym typeface="Symbol" pitchFamily="18" charset="2"/>
              </a:rPr>
              <a:t>   We are interested in the relationship between cigarette smoking and lung cancer rate. </a:t>
            </a:r>
          </a:p>
          <a:p>
            <a:pPr marL="475060" lvl="1" indent="-176213">
              <a:buNone/>
              <a:tabLst>
                <a:tab pos="254794" algn="l"/>
                <a:tab pos="4291013" algn="l"/>
              </a:tabLst>
            </a:pPr>
            <a:endParaRPr lang="en-US" altLang="en-US" sz="2600" dirty="0">
              <a:sym typeface="Symbol" pitchFamily="18" charset="2"/>
            </a:endParaRPr>
          </a:p>
          <a:p>
            <a:pPr marL="210741" indent="-210741">
              <a:tabLst>
                <a:tab pos="254794" algn="l"/>
                <a:tab pos="4291013" algn="l"/>
              </a:tabLst>
            </a:pPr>
            <a:r>
              <a:rPr lang="en-US" altLang="en-US" sz="2600" dirty="0">
                <a:sym typeface="Symbol" pitchFamily="18" charset="2"/>
              </a:rPr>
              <a:t>Now let us look at cigarette smoking as a </a:t>
            </a:r>
            <a:r>
              <a:rPr lang="en-US" altLang="en-US" sz="2600" dirty="0">
                <a:solidFill>
                  <a:srgbClr val="0000FF"/>
                </a:solidFill>
                <a:sym typeface="Symbol" pitchFamily="18" charset="2"/>
              </a:rPr>
              <a:t>continuous variable.</a:t>
            </a:r>
            <a:r>
              <a:rPr lang="en-US" altLang="en-US" sz="2600" dirty="0">
                <a:sym typeface="Symbol" pitchFamily="18" charset="2"/>
              </a:rPr>
              <a:t>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219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63522"/>
            <a:ext cx="7886700" cy="883937"/>
          </a:xfrm>
        </p:spPr>
        <p:txBody>
          <a:bodyPr/>
          <a:lstStyle/>
          <a:p>
            <a:r>
              <a:rPr lang="en-US" dirty="0"/>
              <a:t>R Code and Output (I)</a:t>
            </a:r>
          </a:p>
        </p:txBody>
      </p:sp>
      <p:graphicFrame>
        <p:nvGraphicFramePr>
          <p:cNvPr id="6" name="Object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5637506"/>
              </p:ext>
            </p:extLst>
          </p:nvPr>
        </p:nvGraphicFramePr>
        <p:xfrm>
          <a:off x="657553" y="5445526"/>
          <a:ext cx="6048047" cy="498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8" name="Equation" r:id="rId3" imgW="5943600" imgH="482600" progId="Equation.DSMT4">
                  <p:embed/>
                </p:oleObj>
              </mc:Choice>
              <mc:Fallback>
                <p:oleObj name="Equation" r:id="rId3" imgW="5943600" imgH="482600" progId="Equation.DSMT4">
                  <p:embed/>
                  <p:pic>
                    <p:nvPicPr>
                      <p:cNvPr id="6" name="Object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553" y="5445526"/>
                        <a:ext cx="6048047" cy="498074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4DFE60FF-B704-6C4D-AFDE-BB0C04DF5981}"/>
              </a:ext>
            </a:extLst>
          </p:cNvPr>
          <p:cNvSpPr/>
          <p:nvPr/>
        </p:nvSpPr>
        <p:spPr>
          <a:xfrm>
            <a:off x="628650" y="1634031"/>
            <a:ext cx="61531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lung.modc</a:t>
            </a:r>
            <a:r>
              <a:rPr lang="en-US" dirty="0"/>
              <a:t>&lt;-</a:t>
            </a:r>
            <a:r>
              <a:rPr lang="en-US" dirty="0" err="1"/>
              <a:t>glm</a:t>
            </a:r>
            <a:r>
              <a:rPr lang="en-US" dirty="0"/>
              <a:t>(</a:t>
            </a:r>
            <a:r>
              <a:rPr lang="en-US" dirty="0" err="1"/>
              <a:t>ncases~cigday</a:t>
            </a:r>
            <a:r>
              <a:rPr lang="en-US" dirty="0"/>
              <a:t> + offset(</a:t>
            </a:r>
            <a:r>
              <a:rPr lang="en-US" dirty="0" err="1"/>
              <a:t>logptyears</a:t>
            </a:r>
            <a:r>
              <a:rPr lang="en-US" dirty="0"/>
              <a:t>),</a:t>
            </a:r>
          </a:p>
          <a:p>
            <a:r>
              <a:rPr lang="en-US" dirty="0"/>
              <a:t>              data=lung,</a:t>
            </a:r>
          </a:p>
          <a:p>
            <a:r>
              <a:rPr lang="en-US" dirty="0"/>
              <a:t>              family="</a:t>
            </a:r>
            <a:r>
              <a:rPr lang="en-US" dirty="0" err="1"/>
              <a:t>poisson</a:t>
            </a:r>
            <a:r>
              <a:rPr lang="en-US" dirty="0"/>
              <a:t>")</a:t>
            </a:r>
          </a:p>
          <a:p>
            <a:r>
              <a:rPr lang="en-US" dirty="0"/>
              <a:t>summary(</a:t>
            </a:r>
            <a:r>
              <a:rPr lang="en-US" dirty="0" err="1"/>
              <a:t>lung.modc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D9B439-C0C6-CC41-B709-F026D7758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2995132"/>
            <a:ext cx="5924550" cy="211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708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Parameter (I)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10741" indent="-210741">
              <a:tabLst>
                <a:tab pos="254794" algn="l"/>
                <a:tab pos="4291013" algn="l"/>
              </a:tabLst>
            </a:pPr>
            <a:r>
              <a:rPr lang="en-US" altLang="en-US" sz="2800" dirty="0">
                <a:sym typeface="Symbol" pitchFamily="18" charset="2"/>
              </a:rPr>
              <a:t>So the fitted rates</a:t>
            </a:r>
          </a:p>
          <a:p>
            <a:pPr marL="210741" indent="-210741">
              <a:tabLst>
                <a:tab pos="254794" algn="l"/>
                <a:tab pos="4291013" algn="l"/>
              </a:tabLst>
            </a:pPr>
            <a:endParaRPr lang="en-US" altLang="en-US" sz="1600" dirty="0">
              <a:sym typeface="Symbol" pitchFamily="18" charset="2"/>
            </a:endParaRPr>
          </a:p>
          <a:p>
            <a:pPr marL="210741" indent="-210741">
              <a:tabLst>
                <a:tab pos="254794" algn="l"/>
                <a:tab pos="4291013" algn="l"/>
              </a:tabLst>
            </a:pPr>
            <a:endParaRPr lang="en-US" altLang="en-US" sz="500" dirty="0">
              <a:sym typeface="Symbol" pitchFamily="18" charset="2"/>
            </a:endParaRPr>
          </a:p>
          <a:p>
            <a:pPr marL="210741" indent="-210741">
              <a:buNone/>
              <a:tabLst>
                <a:tab pos="254794" algn="l"/>
                <a:tab pos="4291013" algn="l"/>
              </a:tabLst>
            </a:pPr>
            <a:r>
              <a:rPr lang="en-US" altLang="en-US" sz="800" dirty="0">
                <a:sym typeface="Symbol" pitchFamily="18" charset="2"/>
              </a:rPr>
              <a:t>	</a:t>
            </a:r>
          </a:p>
          <a:p>
            <a:pPr marL="210741" indent="-210741">
              <a:buNone/>
              <a:tabLst>
                <a:tab pos="254794" algn="l"/>
                <a:tab pos="4291013" algn="l"/>
              </a:tabLst>
            </a:pPr>
            <a:r>
              <a:rPr lang="en-US" altLang="en-US" sz="1600" dirty="0">
                <a:sym typeface="Symbol" pitchFamily="18" charset="2"/>
              </a:rPr>
              <a:t>	</a:t>
            </a:r>
            <a:endParaRPr lang="en-US" altLang="en-US" sz="1600" dirty="0" smtClean="0">
              <a:sym typeface="Symbol" pitchFamily="18" charset="2"/>
            </a:endParaRPr>
          </a:p>
          <a:p>
            <a:pPr marL="210741" indent="-210741">
              <a:buNone/>
              <a:tabLst>
                <a:tab pos="254794" algn="l"/>
                <a:tab pos="4291013" algn="l"/>
              </a:tabLst>
            </a:pPr>
            <a:r>
              <a:rPr lang="en-US" altLang="en-US" sz="2800" dirty="0" smtClean="0">
                <a:sym typeface="Symbol" pitchFamily="18" charset="2"/>
              </a:rPr>
              <a:t>Now </a:t>
            </a:r>
            <a:r>
              <a:rPr lang="en-US" altLang="en-US" sz="2800" dirty="0">
                <a:sym typeface="Symbol" pitchFamily="18" charset="2"/>
              </a:rPr>
              <a:t>let’s look at interpretation:</a:t>
            </a:r>
            <a:endParaRPr lang="en-US" altLang="en-US" sz="2800" dirty="0">
              <a:solidFill>
                <a:srgbClr val="0000FF"/>
              </a:solidFill>
              <a:sym typeface="Symbol" pitchFamily="18" charset="2"/>
            </a:endParaRPr>
          </a:p>
          <a:p>
            <a:pPr marL="475060" lvl="1" indent="-176213">
              <a:spcBef>
                <a:spcPct val="55000"/>
              </a:spcBef>
              <a:tabLst>
                <a:tab pos="254794" algn="l"/>
                <a:tab pos="4291013" algn="l"/>
              </a:tabLst>
            </a:pPr>
            <a:r>
              <a:rPr lang="en-US" altLang="en-US" sz="2400" dirty="0">
                <a:sym typeface="Symbol" pitchFamily="18" charset="2"/>
              </a:rPr>
              <a:t>When </a:t>
            </a:r>
            <a:r>
              <a:rPr lang="en-US" altLang="en-US" sz="2400" dirty="0" err="1">
                <a:sym typeface="Symbol" pitchFamily="18" charset="2"/>
              </a:rPr>
              <a:t>CigDay</a:t>
            </a:r>
            <a:r>
              <a:rPr lang="en-US" altLang="en-US" sz="2400" dirty="0">
                <a:sym typeface="Symbol" pitchFamily="18" charset="2"/>
              </a:rPr>
              <a:t> = 0, </a:t>
            </a:r>
          </a:p>
          <a:p>
            <a:pPr marL="475060" lvl="1" indent="-176213">
              <a:spcBef>
                <a:spcPct val="55000"/>
              </a:spcBef>
              <a:buNone/>
              <a:tabLst>
                <a:tab pos="254794" algn="l"/>
                <a:tab pos="4291013" algn="l"/>
              </a:tabLst>
            </a:pPr>
            <a:r>
              <a:rPr lang="en-US" altLang="en-US" sz="2400" dirty="0">
                <a:sym typeface="Symbol" pitchFamily="18" charset="2"/>
              </a:rPr>
              <a:t>	which indicates that the predicted lung cancer rate among non-smoking population is </a:t>
            </a:r>
          </a:p>
          <a:p>
            <a:endParaRPr lang="en-US" sz="2800" dirty="0"/>
          </a:p>
        </p:txBody>
      </p:sp>
      <p:graphicFrame>
        <p:nvGraphicFramePr>
          <p:cNvPr id="4" name="Object 1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7742016"/>
              </p:ext>
            </p:extLst>
          </p:nvPr>
        </p:nvGraphicFramePr>
        <p:xfrm>
          <a:off x="810214" y="2201118"/>
          <a:ext cx="5895386" cy="4922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8" name="Equation" r:id="rId3" imgW="6197600" imgH="482600" progId="Equation.DSMT4">
                  <p:embed/>
                </p:oleObj>
              </mc:Choice>
              <mc:Fallback>
                <p:oleObj name="Equation" r:id="rId3" imgW="6197600" imgH="482600" progId="Equation.DSMT4">
                  <p:embed/>
                  <p:pic>
                    <p:nvPicPr>
                      <p:cNvPr id="4" name="Object 1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0214" y="2201118"/>
                        <a:ext cx="5895386" cy="492258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155631"/>
              </p:ext>
            </p:extLst>
          </p:nvPr>
        </p:nvGraphicFramePr>
        <p:xfrm>
          <a:off x="3424079" y="3569962"/>
          <a:ext cx="3510122" cy="4784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9" name="Equation" r:id="rId5" imgW="3543300" imgH="482600" progId="Equation.DSMT4">
                  <p:embed/>
                </p:oleObj>
              </mc:Choice>
              <mc:Fallback>
                <p:oleObj name="Equation" r:id="rId5" imgW="3543300" imgH="482600" progId="Equation.DSMT4">
                  <p:embed/>
                  <p:pic>
                    <p:nvPicPr>
                      <p:cNvPr id="5" name="Object 1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4079" y="3569962"/>
                        <a:ext cx="3510122" cy="478459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805120"/>
              </p:ext>
            </p:extLst>
          </p:nvPr>
        </p:nvGraphicFramePr>
        <p:xfrm>
          <a:off x="1066800" y="5105400"/>
          <a:ext cx="5968039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0" name="Equation" r:id="rId7" imgW="5969000" imgH="381000" progId="Equation.DSMT4">
                  <p:embed/>
                </p:oleObj>
              </mc:Choice>
              <mc:Fallback>
                <p:oleObj name="Equation" r:id="rId7" imgW="5969000" imgH="381000" progId="Equation.DSMT4">
                  <p:embed/>
                  <p:pic>
                    <p:nvPicPr>
                      <p:cNvPr id="6" name="Object 1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5105400"/>
                        <a:ext cx="5968039" cy="3810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779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Parameter (II)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10741" indent="-210741">
              <a:tabLst>
                <a:tab pos="254794" algn="l"/>
                <a:tab pos="4291013" algn="l"/>
              </a:tabLst>
            </a:pPr>
            <a:r>
              <a:rPr lang="en-US" altLang="en-US" sz="1600" dirty="0">
                <a:sym typeface="Symbol" pitchFamily="18" charset="2"/>
              </a:rPr>
              <a:t>	</a:t>
            </a:r>
            <a:r>
              <a:rPr lang="en-US" altLang="en-US" sz="2800" dirty="0">
                <a:sym typeface="Symbol" pitchFamily="18" charset="2"/>
              </a:rPr>
              <a:t>Now let’s look at interpretation:</a:t>
            </a:r>
            <a:endParaRPr lang="en-US" altLang="en-US" sz="2800" dirty="0">
              <a:solidFill>
                <a:srgbClr val="0000FF"/>
              </a:solidFill>
              <a:sym typeface="Symbol" pitchFamily="18" charset="2"/>
            </a:endParaRPr>
          </a:p>
          <a:p>
            <a:pPr marL="475060" lvl="1" indent="-176213">
              <a:lnSpc>
                <a:spcPct val="120000"/>
              </a:lnSpc>
              <a:spcBef>
                <a:spcPct val="55000"/>
              </a:spcBef>
              <a:tabLst>
                <a:tab pos="254794" algn="l"/>
                <a:tab pos="4291013" algn="l"/>
              </a:tabLst>
            </a:pPr>
            <a:r>
              <a:rPr lang="en-US" altLang="en-US" sz="2400" dirty="0">
                <a:sym typeface="Symbol" pitchFamily="18" charset="2"/>
              </a:rPr>
              <a:t>The slope coefficient,                        indicates that for each additional cigarette per day, </a:t>
            </a:r>
            <a:r>
              <a:rPr lang="en-US" altLang="en-US" sz="2400" dirty="0" smtClean="0">
                <a:sym typeface="Symbol" pitchFamily="18" charset="2"/>
              </a:rPr>
              <a:t>there is </a:t>
            </a:r>
            <a:r>
              <a:rPr lang="en-US" altLang="en-US" sz="2400" dirty="0" smtClean="0">
                <a:sym typeface="Symbol" pitchFamily="18" charset="2"/>
              </a:rPr>
              <a:t>an 1.078 times increase in </a:t>
            </a:r>
            <a:r>
              <a:rPr lang="en-US" altLang="en-US" sz="2400" dirty="0" smtClean="0">
                <a:sym typeface="Symbol" pitchFamily="18" charset="2"/>
              </a:rPr>
              <a:t>the </a:t>
            </a:r>
            <a:r>
              <a:rPr lang="en-US" altLang="en-US" sz="2400" dirty="0">
                <a:sym typeface="Symbol" pitchFamily="18" charset="2"/>
              </a:rPr>
              <a:t>lung cancer </a:t>
            </a:r>
            <a:r>
              <a:rPr lang="en-US" altLang="en-US" sz="2400" dirty="0" smtClean="0">
                <a:sym typeface="Symbol" pitchFamily="18" charset="2"/>
              </a:rPr>
              <a:t>rate:  (or 7.8% increase)</a:t>
            </a:r>
            <a:endParaRPr lang="en-US" altLang="en-US" sz="2400" dirty="0">
              <a:sym typeface="Symbol" pitchFamily="18" charset="2"/>
            </a:endParaRPr>
          </a:p>
          <a:p>
            <a:pPr marL="475060" lvl="1" indent="-176213">
              <a:spcBef>
                <a:spcPts val="1800"/>
              </a:spcBef>
              <a:tabLst>
                <a:tab pos="254794" algn="l"/>
                <a:tab pos="4291013" algn="l"/>
              </a:tabLst>
            </a:pPr>
            <a:endParaRPr lang="en-US" altLang="en-US" sz="2400" dirty="0">
              <a:sym typeface="Symbol" pitchFamily="18" charset="2"/>
            </a:endParaRPr>
          </a:p>
          <a:p>
            <a:pPr marL="475060" lvl="1" indent="-176213">
              <a:spcBef>
                <a:spcPts val="1800"/>
              </a:spcBef>
              <a:tabLst>
                <a:tab pos="254794" algn="l"/>
                <a:tab pos="4291013" algn="l"/>
              </a:tabLst>
            </a:pPr>
            <a:r>
              <a:rPr lang="en-US" altLang="en-US" sz="2400" dirty="0">
                <a:sym typeface="Symbol" pitchFamily="18" charset="2"/>
              </a:rPr>
              <a:t>For each additional pack of 20 cigarettes per day, </a:t>
            </a:r>
            <a:r>
              <a:rPr lang="en-US" altLang="en-US" sz="2400" dirty="0">
                <a:sym typeface="Symbol" pitchFamily="18" charset="2"/>
              </a:rPr>
              <a:t>there is an </a:t>
            </a:r>
            <a:r>
              <a:rPr lang="en-US" altLang="en-US" sz="2400" dirty="0" smtClean="0">
                <a:sym typeface="Symbol" pitchFamily="18" charset="2"/>
              </a:rPr>
              <a:t>4.46 </a:t>
            </a:r>
            <a:r>
              <a:rPr lang="en-US" altLang="en-US" sz="2400" dirty="0">
                <a:sym typeface="Symbol" pitchFamily="18" charset="2"/>
              </a:rPr>
              <a:t>times increase in the lung cancer </a:t>
            </a:r>
            <a:r>
              <a:rPr lang="en-US" altLang="en-US" sz="2400" dirty="0" smtClean="0">
                <a:sym typeface="Symbol" pitchFamily="18" charset="2"/>
              </a:rPr>
              <a:t>rate:</a:t>
            </a:r>
            <a:endParaRPr lang="en-US" sz="2800" dirty="0"/>
          </a:p>
        </p:txBody>
      </p:sp>
      <p:graphicFrame>
        <p:nvGraphicFramePr>
          <p:cNvPr id="4" name="Object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8273305"/>
              </p:ext>
            </p:extLst>
          </p:nvPr>
        </p:nvGraphicFramePr>
        <p:xfrm>
          <a:off x="3810000" y="2286000"/>
          <a:ext cx="1363167" cy="412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2" name="Equation" r:id="rId3" imgW="1257300" imgH="381000" progId="Equation.DSMT4">
                  <p:embed/>
                </p:oleObj>
              </mc:Choice>
              <mc:Fallback>
                <p:oleObj name="Equation" r:id="rId3" imgW="1257300" imgH="381000" progId="Equation.DSMT4">
                  <p:embed/>
                  <p:pic>
                    <p:nvPicPr>
                      <p:cNvPr id="4" name="Object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2286000"/>
                        <a:ext cx="1363167" cy="412846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0567786"/>
              </p:ext>
            </p:extLst>
          </p:nvPr>
        </p:nvGraphicFramePr>
        <p:xfrm>
          <a:off x="1973407" y="3700032"/>
          <a:ext cx="3686323" cy="428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3" name="Equation" r:id="rId5" imgW="3276360" imgH="380880" progId="Equation.DSMT4">
                  <p:embed/>
                </p:oleObj>
              </mc:Choice>
              <mc:Fallback>
                <p:oleObj name="Equation" r:id="rId5" imgW="3276360" imgH="380880" progId="Equation.DSMT4">
                  <p:embed/>
                  <p:pic>
                    <p:nvPicPr>
                      <p:cNvPr id="5" name="Object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3407" y="3700032"/>
                        <a:ext cx="3686323" cy="42896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5545049"/>
              </p:ext>
            </p:extLst>
          </p:nvPr>
        </p:nvGraphicFramePr>
        <p:xfrm>
          <a:off x="1905000" y="5334000"/>
          <a:ext cx="4680684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4" name="Equation" r:id="rId7" imgW="3898900" imgH="381000" progId="Equation.DSMT4">
                  <p:embed/>
                </p:oleObj>
              </mc:Choice>
              <mc:Fallback>
                <p:oleObj name="Equation" r:id="rId7" imgW="3898900" imgH="381000" progId="Equation.DSMT4">
                  <p:embed/>
                  <p:pic>
                    <p:nvPicPr>
                      <p:cNvPr id="6" name="Object 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5334000"/>
                        <a:ext cx="4680684" cy="4572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383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Confidence Intervals for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10741" indent="-210741">
              <a:tabLst>
                <a:tab pos="254794" algn="l"/>
                <a:tab pos="4291013" algn="l"/>
              </a:tabLst>
            </a:pPr>
            <a:r>
              <a:rPr lang="en-US" altLang="en-US" sz="2800" dirty="0">
                <a:sym typeface="Symbol" pitchFamily="18" charset="2"/>
              </a:rPr>
              <a:t>We use</a:t>
            </a:r>
            <a:r>
              <a:rPr lang="en-US" altLang="en-US" sz="2800" i="1" dirty="0">
                <a:sym typeface="Symbol" pitchFamily="18" charset="2"/>
              </a:rPr>
              <a:t> normal theory </a:t>
            </a:r>
            <a:r>
              <a:rPr lang="en-US" altLang="en-US" sz="2800" dirty="0">
                <a:sym typeface="Symbol" pitchFamily="18" charset="2"/>
              </a:rPr>
              <a:t>to compute CI for parameters</a:t>
            </a:r>
            <a:r>
              <a:rPr lang="en-US" altLang="en-US" sz="2800" i="1" dirty="0">
                <a:sym typeface="Symbol" pitchFamily="18" charset="2"/>
              </a:rPr>
              <a:t>.</a:t>
            </a:r>
          </a:p>
          <a:p>
            <a:pPr marL="475060" lvl="1" indent="-176213">
              <a:spcBef>
                <a:spcPct val="35000"/>
              </a:spcBef>
              <a:tabLst>
                <a:tab pos="254794" algn="l"/>
                <a:tab pos="4291013" algn="l"/>
              </a:tabLst>
            </a:pPr>
            <a:r>
              <a:rPr lang="en-US" altLang="en-US" sz="2400" i="1" dirty="0">
                <a:sym typeface="Symbol" pitchFamily="18" charset="2"/>
              </a:rPr>
              <a:t>So </a:t>
            </a:r>
            <a:r>
              <a:rPr lang="en-US" altLang="en-US" sz="2400" dirty="0"/>
              <a:t>95% CI for slope (and intercept) terms are:</a:t>
            </a:r>
          </a:p>
          <a:p>
            <a:pPr marL="0" indent="0">
              <a:buNone/>
            </a:pPr>
            <a:endParaRPr lang="en-US" sz="2800" dirty="0"/>
          </a:p>
        </p:txBody>
      </p:sp>
      <p:graphicFrame>
        <p:nvGraphicFramePr>
          <p:cNvPr id="4" name="Object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4431355"/>
              </p:ext>
            </p:extLst>
          </p:nvPr>
        </p:nvGraphicFramePr>
        <p:xfrm>
          <a:off x="839825" y="2759033"/>
          <a:ext cx="4337007" cy="469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1" name="Equation" r:id="rId4" imgW="4318000" imgH="469900" progId="Equation.DSMT4">
                  <p:embed/>
                </p:oleObj>
              </mc:Choice>
              <mc:Fallback>
                <p:oleObj name="Equation" r:id="rId4" imgW="4318000" imgH="469900" progId="Equation.DSMT4">
                  <p:embed/>
                  <p:pic>
                    <p:nvPicPr>
                      <p:cNvPr id="4" name="Object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9825" y="2759033"/>
                        <a:ext cx="4337007" cy="46947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457200" y="3617737"/>
            <a:ext cx="7568350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0741" indent="-210741">
              <a:tabLst>
                <a:tab pos="254794" algn="l"/>
                <a:tab pos="4291013" algn="l"/>
              </a:tabLst>
            </a:pPr>
            <a:r>
              <a:rPr lang="en-US" altLang="en-US" sz="2400" dirty="0">
                <a:solidFill>
                  <a:srgbClr val="0000FF"/>
                </a:solidFill>
                <a:sym typeface="Symbol" pitchFamily="18" charset="2"/>
              </a:rPr>
              <a:t>To get the 95% CI for the rate ratio:</a:t>
            </a:r>
          </a:p>
          <a:p>
            <a:pPr marL="210741" indent="-210741">
              <a:tabLst>
                <a:tab pos="254794" algn="l"/>
                <a:tab pos="4291013" algn="l"/>
              </a:tabLst>
            </a:pPr>
            <a:endParaRPr lang="en-US" altLang="en-US" sz="2000" dirty="0">
              <a:solidFill>
                <a:srgbClr val="0000FF"/>
              </a:solidFill>
              <a:sym typeface="Symbol" pitchFamily="18" charset="2"/>
            </a:endParaRPr>
          </a:p>
          <a:p>
            <a:pPr marL="210741" indent="-210741">
              <a:tabLst>
                <a:tab pos="254794" algn="l"/>
                <a:tab pos="4291013" algn="l"/>
              </a:tabLst>
            </a:pPr>
            <a:endParaRPr lang="en-US" altLang="en-US" sz="2000" dirty="0">
              <a:solidFill>
                <a:srgbClr val="0000FF"/>
              </a:solidFill>
              <a:sym typeface="Symbol" pitchFamily="18" charset="2"/>
            </a:endParaRPr>
          </a:p>
          <a:p>
            <a:pPr marL="210741" indent="-210741">
              <a:tabLst>
                <a:tab pos="254794" algn="l"/>
                <a:tab pos="4291013" algn="l"/>
              </a:tabLst>
            </a:pPr>
            <a:endParaRPr lang="en-US" altLang="en-US" sz="2000" dirty="0" smtClean="0">
              <a:solidFill>
                <a:srgbClr val="0000FF"/>
              </a:solidFill>
              <a:sym typeface="Symbol" pitchFamily="18" charset="2"/>
            </a:endParaRPr>
          </a:p>
          <a:p>
            <a:pPr marL="210741" indent="-210741">
              <a:tabLst>
                <a:tab pos="254794" algn="l"/>
                <a:tab pos="4291013" algn="l"/>
              </a:tabLst>
            </a:pPr>
            <a:endParaRPr lang="en-US" altLang="en-US" sz="800" dirty="0" smtClean="0">
              <a:solidFill>
                <a:srgbClr val="0000FF"/>
              </a:solidFill>
              <a:sym typeface="Symbol" pitchFamily="18" charset="2"/>
            </a:endParaRPr>
          </a:p>
          <a:p>
            <a:pPr marL="210741" indent="-210741">
              <a:tabLst>
                <a:tab pos="254794" algn="l"/>
                <a:tab pos="4291013" algn="l"/>
              </a:tabLst>
            </a:pPr>
            <a:endParaRPr lang="en-US" altLang="en-US" sz="2000" dirty="0">
              <a:solidFill>
                <a:srgbClr val="0000FF"/>
              </a:solidFill>
              <a:sym typeface="Symbol" pitchFamily="18" charset="2"/>
            </a:endParaRPr>
          </a:p>
          <a:p>
            <a:pPr marL="210741" indent="-210741">
              <a:tabLst>
                <a:tab pos="254794" algn="l"/>
                <a:tab pos="4291013" algn="l"/>
              </a:tabLst>
            </a:pPr>
            <a:endParaRPr lang="en-US" altLang="en-US" sz="800" dirty="0">
              <a:solidFill>
                <a:srgbClr val="0000FF"/>
              </a:solidFill>
              <a:sym typeface="Symbol" pitchFamily="18" charset="2"/>
            </a:endParaRPr>
          </a:p>
          <a:p>
            <a:pPr marL="210741" indent="-210741">
              <a:lnSpc>
                <a:spcPct val="110000"/>
              </a:lnSpc>
              <a:tabLst>
                <a:tab pos="254794" algn="l"/>
                <a:tab pos="4291013" algn="l"/>
              </a:tabLst>
            </a:pPr>
            <a:r>
              <a:rPr lang="en-US" altLang="en-US" sz="2000" dirty="0" smtClean="0">
                <a:sym typeface="Symbol" pitchFamily="18" charset="2"/>
              </a:rPr>
              <a:t>So </a:t>
            </a:r>
            <a:r>
              <a:rPr lang="en-US" altLang="en-US" sz="2000" dirty="0">
                <a:sym typeface="Symbol" pitchFamily="18" charset="2"/>
              </a:rPr>
              <a:t>for each additional cigarettes per day, </a:t>
            </a:r>
            <a:r>
              <a:rPr lang="en-US" altLang="en-US" sz="2000" dirty="0" smtClean="0">
                <a:sym typeface="Symbol" pitchFamily="18" charset="2"/>
              </a:rPr>
              <a:t>there is an 1.08 times increase (95% CI </a:t>
            </a:r>
            <a:r>
              <a:rPr lang="en-US" altLang="en-US" sz="2000" dirty="0">
                <a:sym typeface="Symbol" pitchFamily="18" charset="2"/>
              </a:rPr>
              <a:t>1.05, 1.11</a:t>
            </a:r>
            <a:r>
              <a:rPr lang="en-US" altLang="en-US" sz="2000" dirty="0" smtClean="0">
                <a:sym typeface="Symbol" pitchFamily="18" charset="2"/>
              </a:rPr>
              <a:t> ) in the </a:t>
            </a:r>
            <a:r>
              <a:rPr lang="en-US" altLang="en-US" sz="2000" dirty="0">
                <a:sym typeface="Symbol" pitchFamily="18" charset="2"/>
              </a:rPr>
              <a:t>lung cancer </a:t>
            </a:r>
            <a:r>
              <a:rPr lang="en-US" altLang="en-US" sz="2000" dirty="0" smtClean="0">
                <a:sym typeface="Symbol" pitchFamily="18" charset="2"/>
              </a:rPr>
              <a:t>rate.</a:t>
            </a:r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76A268-9107-4946-A229-A5C2A8EE4E2D}"/>
              </a:ext>
            </a:extLst>
          </p:cNvPr>
          <p:cNvSpPr/>
          <p:nvPr/>
        </p:nvSpPr>
        <p:spPr>
          <a:xfrm>
            <a:off x="5257800" y="2773455"/>
            <a:ext cx="3811625" cy="1323439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err="1"/>
              <a:t>exp</a:t>
            </a:r>
            <a:r>
              <a:rPr lang="en-US" sz="1600" dirty="0"/>
              <a:t>(</a:t>
            </a:r>
            <a:r>
              <a:rPr lang="en-US" sz="1600" dirty="0" err="1"/>
              <a:t>coef</a:t>
            </a:r>
            <a:r>
              <a:rPr lang="en-US" sz="1600" dirty="0"/>
              <a:t>(</a:t>
            </a:r>
            <a:r>
              <a:rPr lang="en-US" sz="1600" dirty="0" err="1"/>
              <a:t>lung.modc</a:t>
            </a:r>
            <a:r>
              <a:rPr lang="en-US" sz="1600" dirty="0"/>
              <a:t>))</a:t>
            </a:r>
          </a:p>
          <a:p>
            <a:r>
              <a:rPr lang="en-US" sz="1600" dirty="0"/>
              <a:t># Lower bound of RR</a:t>
            </a:r>
          </a:p>
          <a:p>
            <a:r>
              <a:rPr lang="en-US" sz="1600" dirty="0" err="1"/>
              <a:t>exp</a:t>
            </a:r>
            <a:r>
              <a:rPr lang="en-US" sz="1600" dirty="0"/>
              <a:t>(0.07485 + </a:t>
            </a:r>
            <a:r>
              <a:rPr lang="en-US" sz="1600" dirty="0" err="1"/>
              <a:t>qnorm</a:t>
            </a:r>
            <a:r>
              <a:rPr lang="en-US" sz="1600" dirty="0"/>
              <a:t>(0.05 / 2) * 0.01564)</a:t>
            </a:r>
          </a:p>
          <a:p>
            <a:r>
              <a:rPr lang="en-US" sz="1600" dirty="0"/>
              <a:t># Upper bound  of RR</a:t>
            </a:r>
          </a:p>
          <a:p>
            <a:r>
              <a:rPr lang="en-US" sz="1600" dirty="0" err="1"/>
              <a:t>exp</a:t>
            </a:r>
            <a:r>
              <a:rPr lang="en-US" sz="1600" dirty="0"/>
              <a:t>(0.07485 + </a:t>
            </a:r>
            <a:r>
              <a:rPr lang="en-US" sz="1600" dirty="0" err="1"/>
              <a:t>qnorm</a:t>
            </a:r>
            <a:r>
              <a:rPr lang="en-US" sz="1600" dirty="0"/>
              <a:t>(1-0.05 / 2) * 0.01564)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4861DB-3A2F-924D-A4EC-2B85B89A9C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710" y="4177902"/>
            <a:ext cx="2626289" cy="111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930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Rate Ratio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F043B3-6D05-5948-82DE-0342273FC3AB}"/>
              </a:ext>
            </a:extLst>
          </p:cNvPr>
          <p:cNvSpPr/>
          <p:nvPr/>
        </p:nvSpPr>
        <p:spPr>
          <a:xfrm>
            <a:off x="4582886" y="2349143"/>
            <a:ext cx="4408714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exp</a:t>
            </a:r>
            <a:r>
              <a:rPr lang="en-US" sz="1600" dirty="0"/>
              <a:t>(10*0.07485)</a:t>
            </a:r>
          </a:p>
          <a:p>
            <a:r>
              <a:rPr lang="en-US" sz="1600" dirty="0"/>
              <a:t># Lower bound of RR</a:t>
            </a:r>
          </a:p>
          <a:p>
            <a:r>
              <a:rPr lang="en-US" sz="1600" dirty="0" err="1"/>
              <a:t>exp</a:t>
            </a:r>
            <a:r>
              <a:rPr lang="en-US" sz="1600" dirty="0"/>
              <a:t>(10*(0.07485 + </a:t>
            </a:r>
            <a:r>
              <a:rPr lang="en-US" sz="1600" dirty="0" err="1"/>
              <a:t>qnorm</a:t>
            </a:r>
            <a:r>
              <a:rPr lang="en-US" sz="1600" dirty="0"/>
              <a:t>(0.05 / 2) * 0.01564))</a:t>
            </a:r>
          </a:p>
          <a:p>
            <a:r>
              <a:rPr lang="en-US" sz="1600" dirty="0"/>
              <a:t># Upper </a:t>
            </a:r>
            <a:r>
              <a:rPr lang="en-US" dirty="0"/>
              <a:t>bound</a:t>
            </a:r>
            <a:r>
              <a:rPr lang="en-US" sz="1600" dirty="0"/>
              <a:t> of RR</a:t>
            </a:r>
          </a:p>
          <a:p>
            <a:r>
              <a:rPr lang="en-US" sz="1600" dirty="0" err="1"/>
              <a:t>exp</a:t>
            </a:r>
            <a:r>
              <a:rPr lang="en-US" sz="1600" dirty="0"/>
              <a:t>(10*(0.07485 + </a:t>
            </a:r>
            <a:r>
              <a:rPr lang="en-US" sz="1600" dirty="0" err="1"/>
              <a:t>qnorm</a:t>
            </a:r>
            <a:r>
              <a:rPr lang="en-US" sz="1600" dirty="0"/>
              <a:t>(1-0.05 / 2) * 0.01564))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563FDD-616F-3F49-A374-D93108588DF3}"/>
              </a:ext>
            </a:extLst>
          </p:cNvPr>
          <p:cNvSpPr txBox="1"/>
          <p:nvPr/>
        </p:nvSpPr>
        <p:spPr>
          <a:xfrm>
            <a:off x="809906" y="2413721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solidFill>
                  <a:srgbClr val="0000FF"/>
                </a:solidFill>
                <a:sym typeface="Symbol" pitchFamily="18" charset="2"/>
              </a:rPr>
              <a:t>For each additional 10 cigarettes per day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30F6EF-DE7C-D24D-A396-32837EA46BE9}"/>
              </a:ext>
            </a:extLst>
          </p:cNvPr>
          <p:cNvSpPr txBox="1"/>
          <p:nvPr/>
        </p:nvSpPr>
        <p:spPr>
          <a:xfrm>
            <a:off x="789459" y="3691526"/>
            <a:ext cx="3135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solidFill>
                  <a:srgbClr val="0000FF"/>
                </a:solidFill>
                <a:sym typeface="Symbol" pitchFamily="18" charset="2"/>
              </a:rPr>
              <a:t>For each additional 20 cigarettes per day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946DF-89BB-8044-82E7-9DDA457175A4}"/>
              </a:ext>
            </a:extLst>
          </p:cNvPr>
          <p:cNvSpPr txBox="1"/>
          <p:nvPr/>
        </p:nvSpPr>
        <p:spPr>
          <a:xfrm>
            <a:off x="685800" y="1610019"/>
            <a:ext cx="403766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dirty="0">
                <a:sym typeface="Symbol" pitchFamily="18" charset="2"/>
              </a:rPr>
              <a:t>Get </a:t>
            </a:r>
            <a:r>
              <a:rPr lang="en-US" altLang="en-US" sz="2800" b="1" dirty="0">
                <a:solidFill>
                  <a:srgbClr val="0000FF"/>
                </a:solidFill>
                <a:sym typeface="Symbol" pitchFamily="18" charset="2"/>
              </a:rPr>
              <a:t>rate ratio </a:t>
            </a:r>
            <a:r>
              <a:rPr lang="en-US" altLang="en-US" sz="2800" dirty="0">
                <a:sym typeface="Symbol" pitchFamily="18" charset="2"/>
              </a:rPr>
              <a:t>from R</a:t>
            </a:r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AC3C36-8124-514D-AA0F-3309498CE131}"/>
              </a:ext>
            </a:extLst>
          </p:cNvPr>
          <p:cNvSpPr/>
          <p:nvPr/>
        </p:nvSpPr>
        <p:spPr>
          <a:xfrm>
            <a:off x="886888" y="3303148"/>
            <a:ext cx="294022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[1] 2.113827 [1] 1.555756 [1] 2.872085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526023-CD44-E841-B685-D6F07B0BADFE}"/>
              </a:ext>
            </a:extLst>
          </p:cNvPr>
          <p:cNvSpPr txBox="1"/>
          <p:nvPr/>
        </p:nvSpPr>
        <p:spPr>
          <a:xfrm>
            <a:off x="809906" y="4614856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[1] 4.468264 [1] 2.420377 [1] 8.248874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8EB9B-5DDF-4F4D-A517-35C3092D9FF0}"/>
              </a:ext>
            </a:extLst>
          </p:cNvPr>
          <p:cNvSpPr txBox="1"/>
          <p:nvPr/>
        </p:nvSpPr>
        <p:spPr>
          <a:xfrm>
            <a:off x="4572000" y="4285310"/>
            <a:ext cx="42756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exp</a:t>
            </a:r>
            <a:r>
              <a:rPr lang="en-US" sz="1600" dirty="0"/>
              <a:t>(20*0.07485)</a:t>
            </a:r>
          </a:p>
          <a:p>
            <a:r>
              <a:rPr lang="en-US" sz="1600" dirty="0"/>
              <a:t># Lower bound of RR</a:t>
            </a:r>
          </a:p>
          <a:p>
            <a:r>
              <a:rPr lang="en-US" sz="1600" dirty="0" err="1"/>
              <a:t>exp</a:t>
            </a:r>
            <a:r>
              <a:rPr lang="en-US" sz="1600" dirty="0"/>
              <a:t>(20*(0.07485 + </a:t>
            </a:r>
            <a:r>
              <a:rPr lang="en-US" sz="1600" dirty="0" err="1"/>
              <a:t>qnorm</a:t>
            </a:r>
            <a:r>
              <a:rPr lang="en-US" sz="1600" dirty="0"/>
              <a:t>(0.05 / 2) * 0.01564))</a:t>
            </a:r>
          </a:p>
          <a:p>
            <a:r>
              <a:rPr lang="en-US" sz="1600" dirty="0"/>
              <a:t># Upper bound of RR</a:t>
            </a:r>
          </a:p>
          <a:p>
            <a:r>
              <a:rPr lang="en-US" sz="1600" dirty="0" err="1"/>
              <a:t>exp</a:t>
            </a:r>
            <a:r>
              <a:rPr lang="en-US" sz="1600" dirty="0"/>
              <a:t>(20*(0.07485 + </a:t>
            </a:r>
            <a:r>
              <a:rPr lang="en-US" sz="1600" dirty="0" err="1"/>
              <a:t>qnorm</a:t>
            </a:r>
            <a:r>
              <a:rPr lang="en-US" sz="1600" dirty="0"/>
              <a:t>(1-0.05 / 2) * 0.01564))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D404E8-E86B-E944-B683-B4FEB99964BA}"/>
              </a:ext>
            </a:extLst>
          </p:cNvPr>
          <p:cNvCxnSpPr/>
          <p:nvPr/>
        </p:nvCxnSpPr>
        <p:spPr>
          <a:xfrm flipH="1">
            <a:off x="1317172" y="2605621"/>
            <a:ext cx="3181349" cy="700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C9FEFC-1EDF-B644-B3CA-A5C815ACEA23}"/>
              </a:ext>
            </a:extLst>
          </p:cNvPr>
          <p:cNvCxnSpPr/>
          <p:nvPr/>
        </p:nvCxnSpPr>
        <p:spPr>
          <a:xfrm flipH="1">
            <a:off x="2623457" y="2992188"/>
            <a:ext cx="1970315" cy="314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5C1B2A-FCDE-7A4D-89B1-FBF39A22172B}"/>
              </a:ext>
            </a:extLst>
          </p:cNvPr>
          <p:cNvCxnSpPr>
            <a:endCxn id="10" idx="3"/>
          </p:cNvCxnSpPr>
          <p:nvPr/>
        </p:nvCxnSpPr>
        <p:spPr>
          <a:xfrm flipH="1" flipV="1">
            <a:off x="3827116" y="3453189"/>
            <a:ext cx="755771" cy="25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238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Predicted Rates </a:t>
            </a:r>
            <a:r>
              <a:rPr lang="en-US" sz="3200" dirty="0"/>
              <a:t>with</a:t>
            </a:r>
            <a:r>
              <a:rPr lang="en-US" sz="3600" dirty="0"/>
              <a:t> Confidence Interval (I)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981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>
                <a:sym typeface="Symbol" pitchFamily="18" charset="2"/>
              </a:rPr>
              <a:t>How do we get the predicted rate of lung cancer at a particular value of </a:t>
            </a:r>
            <a:r>
              <a:rPr lang="en-US" sz="2800" dirty="0" err="1">
                <a:sym typeface="Symbol" pitchFamily="18" charset="2"/>
              </a:rPr>
              <a:t>CigDay</a:t>
            </a:r>
            <a:r>
              <a:rPr lang="en-US" sz="2800" dirty="0">
                <a:sym typeface="Symbol" pitchFamily="18" charset="2"/>
              </a:rPr>
              <a:t> = </a:t>
            </a:r>
            <a:r>
              <a:rPr lang="en-US" sz="2800" i="1" dirty="0">
                <a:sym typeface="Symbol" pitchFamily="18" charset="2"/>
              </a:rPr>
              <a:t>a </a:t>
            </a:r>
            <a:r>
              <a:rPr lang="en-US" sz="2800" dirty="0">
                <a:sym typeface="Symbol" pitchFamily="18" charset="2"/>
              </a:rPr>
              <a:t>and its 95% CI? 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027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Predicted Rates </a:t>
            </a:r>
            <a:r>
              <a:rPr lang="en-US" sz="3200" dirty="0"/>
              <a:t>with</a:t>
            </a:r>
            <a:r>
              <a:rPr lang="en-US" sz="3600" dirty="0"/>
              <a:t> Confidence Interval (I)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981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>
                <a:sym typeface="Symbol" pitchFamily="18" charset="2"/>
              </a:rPr>
              <a:t>How do we get the predicted rate of lung cancer at a particular value of </a:t>
            </a:r>
            <a:r>
              <a:rPr lang="en-US" sz="2800" dirty="0" err="1">
                <a:sym typeface="Symbol" pitchFamily="18" charset="2"/>
              </a:rPr>
              <a:t>CigDay</a:t>
            </a:r>
            <a:r>
              <a:rPr lang="en-US" sz="2800" dirty="0">
                <a:sym typeface="Symbol" pitchFamily="18" charset="2"/>
              </a:rPr>
              <a:t> = </a:t>
            </a:r>
            <a:r>
              <a:rPr lang="en-US" sz="2800" i="1" dirty="0">
                <a:sym typeface="Symbol" pitchFamily="18" charset="2"/>
              </a:rPr>
              <a:t>a </a:t>
            </a:r>
            <a:r>
              <a:rPr lang="en-US" sz="2800" dirty="0">
                <a:sym typeface="Symbol" pitchFamily="18" charset="2"/>
              </a:rPr>
              <a:t>and its 95% CI? </a:t>
            </a:r>
          </a:p>
          <a:p>
            <a:endParaRPr lang="en-US" sz="2800" dirty="0"/>
          </a:p>
        </p:txBody>
      </p:sp>
      <p:graphicFrame>
        <p:nvGraphicFramePr>
          <p:cNvPr id="4" name="Object 134"/>
          <p:cNvGraphicFramePr>
            <a:graphicFrameLocks noChangeAspect="1"/>
          </p:cNvGraphicFramePr>
          <p:nvPr>
            <p:extLst/>
          </p:nvPr>
        </p:nvGraphicFramePr>
        <p:xfrm>
          <a:off x="685800" y="3376216"/>
          <a:ext cx="6023212" cy="11957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1" name="Equation" r:id="rId3" imgW="4876560" imgH="965160" progId="Equation.DSMT4">
                  <p:embed/>
                </p:oleObj>
              </mc:Choice>
              <mc:Fallback>
                <p:oleObj name="Equation" r:id="rId3" imgW="4876560" imgH="965160" progId="Equation.DSMT4">
                  <p:embed/>
                  <p:pic>
                    <p:nvPicPr>
                      <p:cNvPr id="4" name="Object 1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376216"/>
                        <a:ext cx="6023212" cy="1195784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82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34400" cy="1143000"/>
          </a:xfrm>
        </p:spPr>
        <p:txBody>
          <a:bodyPr>
            <a:noAutofit/>
          </a:bodyPr>
          <a:lstStyle/>
          <a:p>
            <a:r>
              <a:rPr lang="en-US" sz="3600" dirty="0"/>
              <a:t>Predicted Rates with Confidence Interval (II)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09600" y="1650599"/>
            <a:ext cx="6229350" cy="831677"/>
          </a:xfrm>
          <a:prstGeom prst="rect">
            <a:avLst/>
          </a:prstGeom>
        </p:spPr>
        <p:txBody>
          <a:bodyPr vert="horz" lIns="0" tIns="34290" rIns="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0741" indent="-210741">
              <a:tabLst>
                <a:tab pos="254794" algn="l"/>
                <a:tab pos="4291013" algn="l"/>
              </a:tabLst>
            </a:pPr>
            <a:r>
              <a:rPr lang="en-US" dirty="0">
                <a:sym typeface="Symbol" pitchFamily="18" charset="2"/>
              </a:rPr>
              <a:t>Get </a:t>
            </a:r>
            <a:r>
              <a:rPr lang="en-US" b="1" dirty="0">
                <a:solidFill>
                  <a:srgbClr val="0000FF"/>
                </a:solidFill>
                <a:sym typeface="Symbol" pitchFamily="18" charset="2"/>
              </a:rPr>
              <a:t>predicted rate </a:t>
            </a:r>
            <a:r>
              <a:rPr lang="en-US" dirty="0">
                <a:sym typeface="Symbol" pitchFamily="18" charset="2"/>
              </a:rPr>
              <a:t>from R</a:t>
            </a:r>
          </a:p>
          <a:p>
            <a:pPr marL="210741" indent="-210741">
              <a:tabLst>
                <a:tab pos="254794" algn="l"/>
                <a:tab pos="4291013" algn="l"/>
              </a:tabLst>
            </a:pPr>
            <a:endParaRPr lang="en-US" sz="900" dirty="0">
              <a:sym typeface="Symbol" pitchFamily="18" charset="2"/>
            </a:endParaRPr>
          </a:p>
          <a:p>
            <a:pPr marL="210741" indent="-210741">
              <a:spcBef>
                <a:spcPts val="450"/>
              </a:spcBef>
              <a:spcAft>
                <a:spcPts val="450"/>
              </a:spcAft>
              <a:buNone/>
              <a:tabLst>
                <a:tab pos="254794" algn="l"/>
                <a:tab pos="4291013" algn="l"/>
              </a:tabLst>
            </a:pPr>
            <a:r>
              <a:rPr lang="en-US" sz="2400" dirty="0">
                <a:solidFill>
                  <a:srgbClr val="0000FF"/>
                </a:solidFill>
                <a:sym typeface="Symbol" pitchFamily="18" charset="2"/>
              </a:rPr>
              <a:t>For smoking 10 cigarettes per day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1B5A55-903C-DE47-94C3-4CE7645A8025}"/>
              </a:ext>
            </a:extLst>
          </p:cNvPr>
          <p:cNvSpPr/>
          <p:nvPr/>
        </p:nvSpPr>
        <p:spPr>
          <a:xfrm>
            <a:off x="457200" y="3048000"/>
            <a:ext cx="868680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exp</a:t>
            </a:r>
            <a:r>
              <a:rPr lang="en-US" sz="1600" dirty="0"/>
              <a:t>(-0.23152+10*0.07485)</a:t>
            </a:r>
          </a:p>
          <a:p>
            <a:r>
              <a:rPr lang="en-US" sz="1600" dirty="0"/>
              <a:t># Now that we are working with a linear combination of the intercept and </a:t>
            </a:r>
            <a:r>
              <a:rPr lang="en-US" sz="1600" dirty="0" err="1"/>
              <a:t>cigdays</a:t>
            </a:r>
            <a:r>
              <a:rPr lang="en-US" sz="1600" dirty="0"/>
              <a:t>, we need to do something different to get the confidence interval. We cannot just  add the standard errors of the intercept and </a:t>
            </a:r>
            <a:r>
              <a:rPr lang="en-US" sz="1600" dirty="0" err="1"/>
              <a:t>cigdays</a:t>
            </a:r>
            <a:r>
              <a:rPr lang="en-US" sz="1600" dirty="0"/>
              <a:t>.</a:t>
            </a:r>
          </a:p>
          <a:p>
            <a:r>
              <a:rPr lang="en-US" sz="1600" dirty="0"/>
              <a:t># We can use the </a:t>
            </a:r>
            <a:r>
              <a:rPr lang="en-US" sz="1600" dirty="0" err="1"/>
              <a:t>glht</a:t>
            </a:r>
            <a:r>
              <a:rPr lang="en-US" sz="1600" dirty="0"/>
              <a:t> function in the </a:t>
            </a:r>
            <a:r>
              <a:rPr lang="en-US" sz="1600" b="1" dirty="0" err="1"/>
              <a:t>multcomp</a:t>
            </a:r>
            <a:r>
              <a:rPr lang="en-US" sz="1600" b="1" dirty="0"/>
              <a:t> package </a:t>
            </a:r>
            <a:r>
              <a:rPr lang="en-US" sz="1600" dirty="0"/>
              <a:t>to create a linear combination</a:t>
            </a:r>
            <a:r>
              <a:rPr lang="en-US" sz="1600" dirty="0" smtClean="0"/>
              <a:t>:</a:t>
            </a:r>
          </a:p>
          <a:p>
            <a:endParaRPr lang="en-US" sz="1600" dirty="0"/>
          </a:p>
          <a:p>
            <a:r>
              <a:rPr lang="en-US" sz="1600" dirty="0" err="1"/>
              <a:t>lc</a:t>
            </a:r>
            <a:r>
              <a:rPr lang="en-US" sz="1600" dirty="0"/>
              <a:t>&lt;-</a:t>
            </a:r>
            <a:r>
              <a:rPr lang="en-US" sz="1600" dirty="0" err="1"/>
              <a:t>glht</a:t>
            </a:r>
            <a:r>
              <a:rPr lang="en-US" sz="1600" dirty="0"/>
              <a:t>(</a:t>
            </a:r>
            <a:r>
              <a:rPr lang="en-US" sz="1600" dirty="0" err="1"/>
              <a:t>lung.modc,linfct</a:t>
            </a:r>
            <a:r>
              <a:rPr lang="en-US" sz="1600" dirty="0"/>
              <a:t>=t(c(1,10)))</a:t>
            </a:r>
          </a:p>
          <a:p>
            <a:r>
              <a:rPr lang="en-US" sz="1600" dirty="0"/>
              <a:t># We can then find the confidence interval of this linear combination:</a:t>
            </a:r>
          </a:p>
          <a:p>
            <a:r>
              <a:rPr lang="en-US" sz="1600" dirty="0"/>
              <a:t>aa &lt;- </a:t>
            </a:r>
            <a:r>
              <a:rPr lang="en-US" sz="1600" dirty="0" err="1"/>
              <a:t>confint</a:t>
            </a:r>
            <a:r>
              <a:rPr lang="en-US" sz="1600" dirty="0"/>
              <a:t>(</a:t>
            </a:r>
            <a:r>
              <a:rPr lang="en-US" sz="1600" dirty="0" err="1"/>
              <a:t>lc</a:t>
            </a:r>
            <a:r>
              <a:rPr lang="en-US" sz="1600" dirty="0"/>
              <a:t>)</a:t>
            </a:r>
          </a:p>
          <a:p>
            <a:r>
              <a:rPr lang="en-US" sz="1600" dirty="0"/>
              <a:t># Lower bound of RR</a:t>
            </a:r>
          </a:p>
          <a:p>
            <a:r>
              <a:rPr lang="en-US" sz="1600" dirty="0" err="1"/>
              <a:t>exp</a:t>
            </a:r>
            <a:r>
              <a:rPr lang="en-US" sz="1600" dirty="0"/>
              <a:t>(</a:t>
            </a:r>
            <a:r>
              <a:rPr lang="en-US" sz="1600" dirty="0" err="1"/>
              <a:t>aa$confint</a:t>
            </a:r>
            <a:r>
              <a:rPr lang="en-US" sz="1600" dirty="0"/>
              <a:t>[2])</a:t>
            </a:r>
          </a:p>
          <a:p>
            <a:r>
              <a:rPr lang="en-US" sz="1600" dirty="0"/>
              <a:t># Upper bound of RR</a:t>
            </a:r>
          </a:p>
          <a:p>
            <a:r>
              <a:rPr lang="en-US" sz="1600" dirty="0" err="1"/>
              <a:t>exp</a:t>
            </a:r>
            <a:r>
              <a:rPr lang="en-US" sz="1600" dirty="0"/>
              <a:t>(</a:t>
            </a:r>
            <a:r>
              <a:rPr lang="en-US" sz="1600" dirty="0" err="1"/>
              <a:t>aa$confint</a:t>
            </a:r>
            <a:r>
              <a:rPr lang="en-US" sz="1600" dirty="0"/>
              <a:t>[3])</a:t>
            </a:r>
          </a:p>
        </p:txBody>
      </p:sp>
    </p:spTree>
    <p:extLst>
      <p:ext uri="{BB962C8B-B14F-4D97-AF65-F5344CB8AC3E}">
        <p14:creationId xmlns:p14="http://schemas.microsoft.com/office/powerpoint/2010/main" val="14713937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289FA-CF52-3248-9EFF-EB5132BD6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81000"/>
            <a:ext cx="8534400" cy="1143000"/>
          </a:xfrm>
        </p:spPr>
        <p:txBody>
          <a:bodyPr>
            <a:noAutofit/>
          </a:bodyPr>
          <a:lstStyle/>
          <a:p>
            <a:r>
              <a:rPr lang="en-US" sz="3600" dirty="0"/>
              <a:t>Predicted Rates with Confidence Interval (III)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F7C848-52E8-114F-BA34-BD105E178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510171"/>
            <a:ext cx="7239000" cy="37724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8922DC-E898-2B42-B0B4-F29A0E660221}"/>
              </a:ext>
            </a:extLst>
          </p:cNvPr>
          <p:cNvSpPr txBox="1"/>
          <p:nvPr/>
        </p:nvSpPr>
        <p:spPr>
          <a:xfrm>
            <a:off x="381000" y="1786253"/>
            <a:ext cx="525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 output for previous slide</a:t>
            </a:r>
          </a:p>
        </p:txBody>
      </p:sp>
    </p:spTree>
    <p:extLst>
      <p:ext uri="{BB962C8B-B14F-4D97-AF65-F5344CB8AC3E}">
        <p14:creationId xmlns:p14="http://schemas.microsoft.com/office/powerpoint/2010/main" val="779628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229600" cy="1143000"/>
          </a:xfrm>
        </p:spPr>
        <p:txBody>
          <a:bodyPr/>
          <a:lstStyle/>
          <a:p>
            <a:r>
              <a:rPr lang="en-US" altLang="en-US" dirty="0"/>
              <a:t>Poisson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269320" indent="-176213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tabLst>
                <a:tab pos="254794" algn="l"/>
                <a:tab pos="4291013" algn="l"/>
              </a:tabLst>
            </a:pPr>
            <a:r>
              <a:rPr lang="en-US" altLang="en-US" sz="3000" dirty="0"/>
              <a:t>The Poisson distribution is perhaps the second most frequently used discrete distribution after the binomial distribution, named after the French mathematician </a:t>
            </a:r>
            <a:r>
              <a:rPr lang="en-US" altLang="en-US" sz="3000" dirty="0" err="1"/>
              <a:t>Sim</a:t>
            </a:r>
            <a:r>
              <a:rPr lang="en-US" altLang="en-US" sz="3000" dirty="0" err="1">
                <a:cs typeface="Arial" charset="0"/>
              </a:rPr>
              <a:t>é</a:t>
            </a:r>
            <a:r>
              <a:rPr lang="en-US" altLang="en-US" sz="3000" dirty="0" err="1"/>
              <a:t>on</a:t>
            </a:r>
            <a:r>
              <a:rPr lang="en-US" altLang="en-US" sz="3000" dirty="0"/>
              <a:t> Denis Poisson (1791 – 1840). </a:t>
            </a:r>
          </a:p>
          <a:p>
            <a:pPr marL="269320" indent="-176213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tabLst>
                <a:tab pos="254794" algn="l"/>
                <a:tab pos="4291013" algn="l"/>
              </a:tabLst>
            </a:pPr>
            <a:r>
              <a:rPr lang="en-US" altLang="en-US" sz="3000" dirty="0"/>
              <a:t>This distribution is often used to model count data. </a:t>
            </a:r>
          </a:p>
          <a:p>
            <a:pPr marL="269320" indent="-176213">
              <a:lnSpc>
                <a:spcPct val="90000"/>
              </a:lnSpc>
              <a:spcBef>
                <a:spcPts val="900"/>
              </a:spcBef>
              <a:tabLst>
                <a:tab pos="254794" algn="l"/>
                <a:tab pos="4291013" algn="l"/>
              </a:tabLst>
            </a:pPr>
            <a:r>
              <a:rPr lang="en-US" altLang="en-US" sz="3000" dirty="0"/>
              <a:t>Examples: </a:t>
            </a:r>
          </a:p>
          <a:p>
            <a:pPr marL="637794" indent="-257175">
              <a:lnSpc>
                <a:spcPct val="90000"/>
              </a:lnSpc>
              <a:buFont typeface="Wingdings" panose="05000000000000000000" pitchFamily="2" charset="2"/>
              <a:buChar char="§"/>
              <a:tabLst>
                <a:tab pos="254794" algn="l"/>
                <a:tab pos="4291013" algn="l"/>
              </a:tabLst>
            </a:pPr>
            <a:r>
              <a:rPr lang="en-US" altLang="en-US" sz="2800" dirty="0"/>
              <a:t>Distribution of number of death due to lung cancer;</a:t>
            </a:r>
          </a:p>
          <a:p>
            <a:pPr marL="637794" indent="-257175">
              <a:lnSpc>
                <a:spcPct val="90000"/>
              </a:lnSpc>
              <a:buFont typeface="Wingdings" panose="05000000000000000000" pitchFamily="2" charset="2"/>
              <a:buChar char="§"/>
              <a:tabLst>
                <a:tab pos="254794" algn="l"/>
                <a:tab pos="4291013" algn="l"/>
              </a:tabLst>
            </a:pPr>
            <a:r>
              <a:rPr lang="en-US" altLang="en-US" sz="2800" dirty="0"/>
              <a:t>Distribution of number of leukemia;</a:t>
            </a:r>
          </a:p>
          <a:p>
            <a:pPr marL="637794" indent="-257175">
              <a:lnSpc>
                <a:spcPct val="90000"/>
              </a:lnSpc>
              <a:buFont typeface="Wingdings" panose="05000000000000000000" pitchFamily="2" charset="2"/>
              <a:buChar char="§"/>
              <a:tabLst>
                <a:tab pos="254794" algn="l"/>
                <a:tab pos="4291013" algn="l"/>
              </a:tabLst>
            </a:pPr>
            <a:r>
              <a:rPr lang="en-US" altLang="en-US" sz="2800" dirty="0"/>
              <a:t>Distribution of number of ED visits, hospitalizations….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7523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Predicted Rates and Rate Ratio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5661"/>
            <a:ext cx="7886700" cy="4167921"/>
          </a:xfrm>
        </p:spPr>
        <p:txBody>
          <a:bodyPr>
            <a:normAutofit/>
          </a:bodyPr>
          <a:lstStyle/>
          <a:p>
            <a:pPr marL="210741" indent="-210741">
              <a:tabLst>
                <a:tab pos="254794" algn="l"/>
                <a:tab pos="4291013" algn="l"/>
              </a:tabLst>
            </a:pPr>
            <a:r>
              <a:rPr lang="en-US" sz="2800" dirty="0">
                <a:sym typeface="Symbol" pitchFamily="18" charset="2"/>
              </a:rPr>
              <a:t>Note we have</a:t>
            </a:r>
          </a:p>
          <a:p>
            <a:pPr marL="210741" indent="-210741">
              <a:tabLst>
                <a:tab pos="254794" algn="l"/>
                <a:tab pos="4291013" algn="l"/>
              </a:tabLst>
            </a:pPr>
            <a:endParaRPr lang="en-US" sz="1600" dirty="0">
              <a:sym typeface="Symbol" pitchFamily="18" charset="2"/>
            </a:endParaRPr>
          </a:p>
          <a:p>
            <a:pPr marL="210741" indent="-210741">
              <a:tabLst>
                <a:tab pos="254794" algn="l"/>
                <a:tab pos="4291013" algn="l"/>
              </a:tabLst>
            </a:pPr>
            <a:endParaRPr lang="en-US" sz="1600" dirty="0">
              <a:sym typeface="Symbol" pitchFamily="18" charset="2"/>
            </a:endParaRPr>
          </a:p>
          <a:p>
            <a:pPr marL="210741" indent="-210741">
              <a:tabLst>
                <a:tab pos="254794" algn="l"/>
                <a:tab pos="4291013" algn="l"/>
              </a:tabLst>
            </a:pPr>
            <a:endParaRPr lang="en-US" sz="1600" dirty="0">
              <a:sym typeface="Symbol" pitchFamily="18" charset="2"/>
            </a:endParaRPr>
          </a:p>
          <a:p>
            <a:pPr marL="210741" indent="-210741">
              <a:tabLst>
                <a:tab pos="254794" algn="l"/>
                <a:tab pos="4291013" algn="l"/>
              </a:tabLst>
            </a:pPr>
            <a:endParaRPr lang="en-US" sz="1600" dirty="0">
              <a:sym typeface="Symbol" pitchFamily="18" charset="2"/>
            </a:endParaRPr>
          </a:p>
          <a:p>
            <a:pPr marL="210741" indent="-210741">
              <a:tabLst>
                <a:tab pos="254794" algn="l"/>
                <a:tab pos="4291013" algn="l"/>
              </a:tabLst>
            </a:pPr>
            <a:endParaRPr lang="en-US" sz="1600" dirty="0" smtClean="0">
              <a:sym typeface="Symbol" pitchFamily="18" charset="2"/>
            </a:endParaRPr>
          </a:p>
          <a:p>
            <a:pPr marL="210741" indent="-210741">
              <a:tabLst>
                <a:tab pos="254794" algn="l"/>
                <a:tab pos="4291013" algn="l"/>
              </a:tabLst>
            </a:pPr>
            <a:endParaRPr lang="en-US" sz="1600" dirty="0" smtClean="0">
              <a:sym typeface="Symbol" pitchFamily="18" charset="2"/>
            </a:endParaRPr>
          </a:p>
          <a:p>
            <a:pPr marL="210741" indent="-210741">
              <a:tabLst>
                <a:tab pos="254794" algn="l"/>
                <a:tab pos="4291013" algn="l"/>
              </a:tabLst>
            </a:pPr>
            <a:endParaRPr lang="en-US" sz="1600" dirty="0">
              <a:sym typeface="Symbol" pitchFamily="18" charset="2"/>
            </a:endParaRPr>
          </a:p>
          <a:p>
            <a:pPr marL="210741" indent="-210741">
              <a:tabLst>
                <a:tab pos="254794" algn="l"/>
                <a:tab pos="4291013" algn="l"/>
              </a:tabLst>
            </a:pPr>
            <a:endParaRPr lang="en-US" sz="700" dirty="0" smtClean="0">
              <a:sym typeface="Symbol" pitchFamily="18" charset="2"/>
            </a:endParaRPr>
          </a:p>
          <a:p>
            <a:pPr marL="210741" indent="-210741">
              <a:tabLst>
                <a:tab pos="254794" algn="l"/>
                <a:tab pos="4291013" algn="l"/>
              </a:tabLst>
            </a:pPr>
            <a:endParaRPr lang="en-US" sz="700" dirty="0">
              <a:sym typeface="Symbol" pitchFamily="18" charset="2"/>
            </a:endParaRPr>
          </a:p>
          <a:p>
            <a:pPr marL="210741" indent="-210741">
              <a:tabLst>
                <a:tab pos="254794" algn="l"/>
                <a:tab pos="4291013" algn="l"/>
              </a:tabLst>
            </a:pPr>
            <a:endParaRPr lang="en-US" sz="300" dirty="0">
              <a:sym typeface="Symbol" pitchFamily="18" charset="2"/>
            </a:endParaRPr>
          </a:p>
          <a:p>
            <a:pPr marL="210741" indent="-210741">
              <a:tabLst>
                <a:tab pos="254794" algn="l"/>
                <a:tab pos="4291013" algn="l"/>
              </a:tabLst>
            </a:pPr>
            <a:r>
              <a:rPr lang="en-US" sz="2400" dirty="0">
                <a:sym typeface="Symbol" pitchFamily="18" charset="2"/>
              </a:rPr>
              <a:t>What is the relationship between the predicted rates and rate ratio?</a:t>
            </a:r>
          </a:p>
          <a:p>
            <a:endParaRPr lang="en-US" sz="2800" dirty="0"/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5521961"/>
              </p:ext>
            </p:extLst>
          </p:nvPr>
        </p:nvGraphicFramePr>
        <p:xfrm>
          <a:off x="914399" y="1981200"/>
          <a:ext cx="6730659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4" name="Equation" r:id="rId3" imgW="6870600" imgH="2057400" progId="Equation.DSMT4">
                  <p:embed/>
                </p:oleObj>
              </mc:Choice>
              <mc:Fallback>
                <p:oleObj name="Equation" r:id="rId3" imgW="6870600" imgH="2057400" progId="Equation.DSMT4">
                  <p:embed/>
                  <p:pic>
                    <p:nvPicPr>
                      <p:cNvPr id="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399" y="1981200"/>
                        <a:ext cx="6730659" cy="21336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5350680"/>
              </p:ext>
            </p:extLst>
          </p:nvPr>
        </p:nvGraphicFramePr>
        <p:xfrm>
          <a:off x="2590800" y="5105400"/>
          <a:ext cx="3032615" cy="7333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5" name="Equation" r:id="rId5" imgW="3581280" imgH="736560" progId="Equation.DSMT4">
                  <p:embed/>
                </p:oleObj>
              </mc:Choice>
              <mc:Fallback>
                <p:oleObj name="Equation" r:id="rId5" imgW="3581280" imgH="736560" progId="Equation.DSMT4">
                  <p:embed/>
                  <p:pic>
                    <p:nvPicPr>
                      <p:cNvPr id="5" name="Object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5105400"/>
                        <a:ext cx="3032615" cy="733378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6332354"/>
              </p:ext>
            </p:extLst>
          </p:nvPr>
        </p:nvGraphicFramePr>
        <p:xfrm>
          <a:off x="2590800" y="6167151"/>
          <a:ext cx="2667000" cy="306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6" name="Equation" r:id="rId7" imgW="3365280" imgH="304560" progId="Equation.DSMT4">
                  <p:embed/>
                </p:oleObj>
              </mc:Choice>
              <mc:Fallback>
                <p:oleObj name="Equation" r:id="rId7" imgW="3365280" imgH="304560" progId="Equation.DSMT4">
                  <p:embed/>
                  <p:pic>
                    <p:nvPicPr>
                      <p:cNvPr id="6" name="Object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6167151"/>
                        <a:ext cx="2667000" cy="306506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103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SAS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75060" lvl="1" indent="-176213">
              <a:lnSpc>
                <a:spcPct val="80000"/>
              </a:lnSpc>
              <a:buNone/>
              <a:tabLst>
                <a:tab pos="254794" algn="l"/>
                <a:tab pos="4291013" algn="l"/>
              </a:tabLst>
            </a:pPr>
            <a:r>
              <a:rPr lang="en-US" sz="1425" b="1" dirty="0">
                <a:solidFill>
                  <a:srgbClr val="000080"/>
                </a:solidFill>
                <a:latin typeface="Courier New" pitchFamily="49" charset="0"/>
                <a:sym typeface="Symbol" pitchFamily="18" charset="2"/>
              </a:rPr>
              <a:t>data</a:t>
            </a:r>
            <a:r>
              <a:rPr lang="en-US" sz="1425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</a:t>
            </a:r>
            <a:r>
              <a:rPr lang="en-US" sz="1425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lungca</a:t>
            </a:r>
            <a:r>
              <a:rPr lang="en-US" sz="1425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;</a:t>
            </a:r>
          </a:p>
          <a:p>
            <a:pPr marL="475060" lvl="1" indent="-176213">
              <a:lnSpc>
                <a:spcPct val="80000"/>
              </a:lnSpc>
              <a:buNone/>
              <a:tabLst>
                <a:tab pos="254794" algn="l"/>
                <a:tab pos="4291013" algn="l"/>
              </a:tabLst>
            </a:pPr>
            <a:r>
              <a:rPr lang="en-US" sz="1425" dirty="0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input</a:t>
            </a:r>
            <a:r>
              <a:rPr lang="en-US" sz="1425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</a:t>
            </a:r>
            <a:r>
              <a:rPr lang="en-US" sz="1425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CigDay</a:t>
            </a:r>
            <a:r>
              <a:rPr lang="en-US" sz="1425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</a:t>
            </a:r>
            <a:r>
              <a:rPr lang="en-US" sz="1425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PYears</a:t>
            </a:r>
            <a:r>
              <a:rPr lang="en-US" sz="1425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</a:t>
            </a:r>
            <a:r>
              <a:rPr lang="en-US" sz="1425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Ncases</a:t>
            </a:r>
            <a:r>
              <a:rPr lang="en-US" sz="1425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;</a:t>
            </a:r>
          </a:p>
          <a:p>
            <a:pPr marL="475060" lvl="1" indent="-176213">
              <a:lnSpc>
                <a:spcPct val="80000"/>
              </a:lnSpc>
              <a:buNone/>
              <a:tabLst>
                <a:tab pos="254794" algn="l"/>
                <a:tab pos="4291013" algn="l"/>
              </a:tabLst>
            </a:pPr>
            <a:r>
              <a:rPr lang="en-US" sz="1425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Ptyears</a:t>
            </a:r>
            <a:r>
              <a:rPr lang="en-US" sz="1425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= </a:t>
            </a:r>
            <a:r>
              <a:rPr lang="en-US" sz="1425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PYears</a:t>
            </a:r>
            <a:r>
              <a:rPr lang="en-US" sz="1425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/</a:t>
            </a:r>
            <a:r>
              <a:rPr lang="en-US" sz="1425" b="1" dirty="0">
                <a:solidFill>
                  <a:srgbClr val="008080"/>
                </a:solidFill>
                <a:latin typeface="Courier New" pitchFamily="49" charset="0"/>
                <a:sym typeface="Symbol" pitchFamily="18" charset="2"/>
              </a:rPr>
              <a:t>1000</a:t>
            </a:r>
            <a:r>
              <a:rPr lang="en-US" sz="1425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;</a:t>
            </a:r>
          </a:p>
          <a:p>
            <a:pPr marL="475060" lvl="1" indent="-176213">
              <a:lnSpc>
                <a:spcPct val="80000"/>
              </a:lnSpc>
              <a:buNone/>
              <a:tabLst>
                <a:tab pos="254794" algn="l"/>
                <a:tab pos="4291013" algn="l"/>
              </a:tabLst>
            </a:pPr>
            <a:r>
              <a:rPr lang="en-US" sz="1425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logPtyears</a:t>
            </a:r>
            <a:r>
              <a:rPr lang="en-US" sz="1425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= log(</a:t>
            </a:r>
            <a:r>
              <a:rPr lang="en-US" sz="1425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Ptyears</a:t>
            </a:r>
            <a:r>
              <a:rPr lang="en-US" sz="1425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);</a:t>
            </a:r>
          </a:p>
          <a:p>
            <a:pPr marL="475060" lvl="1" indent="-176213">
              <a:lnSpc>
                <a:spcPct val="80000"/>
              </a:lnSpc>
              <a:buNone/>
              <a:tabLst>
                <a:tab pos="254794" algn="l"/>
                <a:tab pos="4291013" algn="l"/>
              </a:tabLst>
            </a:pPr>
            <a:r>
              <a:rPr lang="en-US" sz="1425" dirty="0" err="1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datalines</a:t>
            </a:r>
            <a:r>
              <a:rPr lang="en-US" sz="1425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;</a:t>
            </a:r>
          </a:p>
          <a:p>
            <a:pPr marL="475060" lvl="1" indent="-176213">
              <a:lnSpc>
                <a:spcPct val="80000"/>
              </a:lnSpc>
              <a:buNone/>
              <a:tabLst>
                <a:tab pos="254794" algn="l"/>
                <a:tab pos="4291013" algn="l"/>
              </a:tabLst>
            </a:pPr>
            <a:r>
              <a:rPr lang="en-US" sz="1425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0	   1421 0</a:t>
            </a:r>
          </a:p>
          <a:p>
            <a:pPr marL="475060" lvl="1" indent="-176213">
              <a:lnSpc>
                <a:spcPct val="80000"/>
              </a:lnSpc>
              <a:buNone/>
              <a:tabLst>
                <a:tab pos="254794" algn="l"/>
                <a:tab pos="4291013" algn="l"/>
              </a:tabLst>
            </a:pPr>
            <a:r>
              <a:rPr lang="en-US" sz="1425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5.2  927  0</a:t>
            </a:r>
          </a:p>
          <a:p>
            <a:pPr marL="475060" lvl="1" indent="-176213">
              <a:lnSpc>
                <a:spcPct val="80000"/>
              </a:lnSpc>
              <a:buNone/>
              <a:tabLst>
                <a:tab pos="254794" algn="l"/>
                <a:tab pos="4291013" algn="l"/>
              </a:tabLst>
            </a:pPr>
            <a:r>
              <a:rPr lang="en-US" sz="1425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11.2 988  2</a:t>
            </a:r>
          </a:p>
          <a:p>
            <a:pPr marL="475060" lvl="1" indent="-176213">
              <a:lnSpc>
                <a:spcPct val="80000"/>
              </a:lnSpc>
              <a:buNone/>
              <a:tabLst>
                <a:tab pos="254794" algn="l"/>
                <a:tab pos="4291013" algn="l"/>
              </a:tabLst>
            </a:pPr>
            <a:r>
              <a:rPr lang="en-US" sz="1425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15.9 849  2</a:t>
            </a:r>
          </a:p>
          <a:p>
            <a:pPr marL="475060" lvl="1" indent="-176213">
              <a:lnSpc>
                <a:spcPct val="80000"/>
              </a:lnSpc>
              <a:buNone/>
              <a:tabLst>
                <a:tab pos="254794" algn="l"/>
                <a:tab pos="4291013" algn="l"/>
              </a:tabLst>
            </a:pPr>
            <a:r>
              <a:rPr lang="en-US" sz="1425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20.4 1567 9</a:t>
            </a:r>
          </a:p>
          <a:p>
            <a:pPr marL="475060" lvl="1" indent="-176213">
              <a:lnSpc>
                <a:spcPct val="80000"/>
              </a:lnSpc>
              <a:buNone/>
              <a:tabLst>
                <a:tab pos="254794" algn="l"/>
                <a:tab pos="4291013" algn="l"/>
              </a:tabLst>
            </a:pPr>
            <a:r>
              <a:rPr lang="en-US" sz="1425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27.4 1409 10</a:t>
            </a:r>
          </a:p>
          <a:p>
            <a:pPr marL="475060" lvl="1" indent="-176213">
              <a:lnSpc>
                <a:spcPct val="80000"/>
              </a:lnSpc>
              <a:buNone/>
              <a:tabLst>
                <a:tab pos="254794" algn="l"/>
                <a:tab pos="4291013" algn="l"/>
              </a:tabLst>
            </a:pPr>
            <a:r>
              <a:rPr lang="en-US" sz="1425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40.8 556  7</a:t>
            </a:r>
          </a:p>
          <a:p>
            <a:pPr marL="475060" lvl="1" indent="-176213">
              <a:lnSpc>
                <a:spcPct val="80000"/>
              </a:lnSpc>
              <a:buNone/>
              <a:tabLst>
                <a:tab pos="254794" algn="l"/>
                <a:tab pos="4291013" algn="l"/>
              </a:tabLst>
            </a:pPr>
            <a:r>
              <a:rPr lang="en-US" sz="1425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78"/>
          <p:cNvSpPr>
            <a:spLocks noChangeArrowheads="1"/>
          </p:cNvSpPr>
          <p:nvPr/>
        </p:nvSpPr>
        <p:spPr bwMode="auto">
          <a:xfrm>
            <a:off x="3806661" y="2627213"/>
            <a:ext cx="2400300" cy="323165"/>
          </a:xfrm>
          <a:prstGeom prst="rect">
            <a:avLst/>
          </a:prstGeom>
          <a:noFill/>
          <a:ln w="19050">
            <a:solidFill>
              <a:srgbClr val="FF66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FF6600"/>
                </a:solidFill>
                <a:sym typeface="Symbol" pitchFamily="18" charset="2"/>
              </a:rPr>
              <a:t>Define 1000 person-years</a:t>
            </a:r>
          </a:p>
        </p:txBody>
      </p:sp>
      <p:sp>
        <p:nvSpPr>
          <p:cNvPr id="5" name="Rectangle 76"/>
          <p:cNvSpPr>
            <a:spLocks noChangeArrowheads="1"/>
          </p:cNvSpPr>
          <p:nvPr/>
        </p:nvSpPr>
        <p:spPr bwMode="auto">
          <a:xfrm>
            <a:off x="2693896" y="3281795"/>
            <a:ext cx="4102383" cy="1546577"/>
          </a:xfrm>
          <a:prstGeom prst="rect">
            <a:avLst/>
          </a:prstGeom>
          <a:noFill/>
          <a:ln w="25400">
            <a:solidFill>
              <a:srgbClr val="FF66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1"/>
            <a:r>
              <a:rPr lang="en-US" sz="1350" dirty="0" err="1">
                <a:solidFill>
                  <a:srgbClr val="000080"/>
                </a:solidFill>
                <a:latin typeface="Courier New" pitchFamily="49" charset="0"/>
                <a:sym typeface="Symbol" pitchFamily="18" charset="2"/>
              </a:rPr>
              <a:t>proc</a:t>
            </a:r>
            <a:r>
              <a:rPr lang="en-US" sz="135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</a:t>
            </a:r>
            <a:r>
              <a:rPr lang="en-US" sz="1350" dirty="0" err="1">
                <a:solidFill>
                  <a:srgbClr val="000080"/>
                </a:solidFill>
                <a:latin typeface="Courier New" pitchFamily="49" charset="0"/>
                <a:sym typeface="Symbol" pitchFamily="18" charset="2"/>
              </a:rPr>
              <a:t>genmod</a:t>
            </a:r>
            <a:r>
              <a:rPr lang="en-US" sz="135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</a:t>
            </a:r>
            <a:r>
              <a:rPr lang="en-US" sz="1350" dirty="0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data</a:t>
            </a:r>
            <a:r>
              <a:rPr lang="en-US" sz="135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= </a:t>
            </a:r>
            <a:r>
              <a:rPr lang="en-US" sz="1350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lungca</a:t>
            </a:r>
            <a:r>
              <a:rPr lang="en-US" sz="135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;</a:t>
            </a:r>
          </a:p>
          <a:p>
            <a:pPr lvl="1"/>
            <a:r>
              <a:rPr lang="en-US" sz="1350" dirty="0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model</a:t>
            </a:r>
            <a:r>
              <a:rPr lang="en-US" sz="135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Ncases</a:t>
            </a:r>
            <a:r>
              <a:rPr lang="en-US" sz="135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= </a:t>
            </a:r>
            <a:r>
              <a:rPr lang="en-US" sz="1350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CigDay</a:t>
            </a:r>
            <a:r>
              <a:rPr lang="en-US" sz="135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/</a:t>
            </a:r>
          </a:p>
          <a:p>
            <a:pPr lvl="1"/>
            <a:r>
              <a:rPr lang="en-US" sz="135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		</a:t>
            </a:r>
            <a:r>
              <a:rPr lang="en-US" sz="1350" dirty="0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link</a:t>
            </a:r>
            <a:r>
              <a:rPr lang="en-US" sz="135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= log  		   	       </a:t>
            </a:r>
            <a:r>
              <a:rPr lang="en-US" sz="1350" dirty="0" err="1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dist</a:t>
            </a:r>
            <a:r>
              <a:rPr lang="en-US" sz="135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= poi</a:t>
            </a:r>
          </a:p>
          <a:p>
            <a:pPr lvl="1"/>
            <a:r>
              <a:rPr lang="en-US" sz="135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         </a:t>
            </a:r>
            <a:r>
              <a:rPr lang="en-US" sz="1350" dirty="0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offset</a:t>
            </a:r>
            <a:r>
              <a:rPr lang="en-US" sz="135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= </a:t>
            </a:r>
            <a:r>
              <a:rPr lang="en-US" sz="1350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logPtyears</a:t>
            </a:r>
            <a:r>
              <a:rPr lang="en-US" sz="135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</a:t>
            </a:r>
            <a:r>
              <a:rPr lang="en-US" sz="1350" dirty="0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type3</a:t>
            </a:r>
            <a:r>
              <a:rPr lang="en-US" sz="135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;</a:t>
            </a:r>
          </a:p>
          <a:p>
            <a:pPr lvl="1"/>
            <a:r>
              <a:rPr lang="en-US" sz="1350" dirty="0">
                <a:solidFill>
                  <a:srgbClr val="000080"/>
                </a:solidFill>
                <a:latin typeface="Courier New" pitchFamily="49" charset="0"/>
                <a:sym typeface="Symbol" pitchFamily="18" charset="2"/>
              </a:rPr>
              <a:t>run</a:t>
            </a:r>
            <a:r>
              <a:rPr lang="en-US" sz="135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;</a:t>
            </a:r>
            <a:r>
              <a:rPr lang="en-US" sz="1350" dirty="0">
                <a:sym typeface="Symbol" pitchFamily="18" charset="2"/>
              </a:rPr>
              <a:t>	</a:t>
            </a:r>
          </a:p>
        </p:txBody>
      </p:sp>
      <p:sp>
        <p:nvSpPr>
          <p:cNvPr id="6" name="Rectangle 80"/>
          <p:cNvSpPr>
            <a:spLocks noChangeArrowheads="1"/>
          </p:cNvSpPr>
          <p:nvPr/>
        </p:nvSpPr>
        <p:spPr bwMode="auto">
          <a:xfrm>
            <a:off x="4837021" y="4952039"/>
            <a:ext cx="1257300" cy="323165"/>
          </a:xfrm>
          <a:prstGeom prst="rect">
            <a:avLst/>
          </a:prstGeom>
          <a:noFill/>
          <a:ln w="19050">
            <a:solidFill>
              <a:srgbClr val="FF66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500" dirty="0">
                <a:solidFill>
                  <a:srgbClr val="FF6600"/>
                </a:solidFill>
                <a:sym typeface="Symbol" pitchFamily="18" charset="2"/>
              </a:rPr>
              <a:t>Define offset</a:t>
            </a:r>
          </a:p>
        </p:txBody>
      </p:sp>
      <p:sp>
        <p:nvSpPr>
          <p:cNvPr id="7" name="Line 83"/>
          <p:cNvSpPr>
            <a:spLocks noChangeShapeType="1"/>
          </p:cNvSpPr>
          <p:nvPr/>
        </p:nvSpPr>
        <p:spPr bwMode="auto">
          <a:xfrm flipV="1">
            <a:off x="5406272" y="4340364"/>
            <a:ext cx="342900" cy="514350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7339553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SAS Output (I)</a:t>
            </a:r>
          </a:p>
        </p:txBody>
      </p:sp>
      <p:graphicFrame>
        <p:nvGraphicFramePr>
          <p:cNvPr id="4" name="Group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326836"/>
              </p:ext>
            </p:extLst>
          </p:nvPr>
        </p:nvGraphicFramePr>
        <p:xfrm>
          <a:off x="2057479" y="1649647"/>
          <a:ext cx="3782616" cy="1649971"/>
        </p:xfrm>
        <a:graphic>
          <a:graphicData uri="http://schemas.openxmlformats.org/drawingml/2006/table">
            <a:tbl>
              <a:tblPr/>
              <a:tblGrid>
                <a:gridCol w="2074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7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541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Model Information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886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Data Set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WORK.LUNGCA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886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Distribution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Poisson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886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Link Function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Log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886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Dependent Variable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Ncases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886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Offset Variable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logPtyears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Group 8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108782"/>
              </p:ext>
            </p:extLst>
          </p:nvPr>
        </p:nvGraphicFramePr>
        <p:xfrm>
          <a:off x="2091411" y="3695459"/>
          <a:ext cx="3714751" cy="1090300"/>
        </p:xfrm>
        <a:graphic>
          <a:graphicData uri="http://schemas.openxmlformats.org/drawingml/2006/table">
            <a:tbl>
              <a:tblPr/>
              <a:tblGrid>
                <a:gridCol w="1041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44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83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09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1504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LR Statistics For Type 3 Analysis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504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Source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DF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Chi-Square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Pr &gt; ChiSq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292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CigDay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24.01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&lt;.0001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828800" y="5181600"/>
            <a:ext cx="502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0741" indent="-210741">
              <a:tabLst>
                <a:tab pos="254794" algn="l"/>
                <a:tab pos="4291013" algn="l"/>
              </a:tabLst>
            </a:pPr>
            <a:r>
              <a:rPr lang="en-US" sz="2400" dirty="0">
                <a:sym typeface="Symbol" pitchFamily="18" charset="2"/>
              </a:rPr>
              <a:t>This table is obtained by specifying </a:t>
            </a:r>
            <a:r>
              <a:rPr lang="en-US" sz="2400" dirty="0">
                <a:solidFill>
                  <a:srgbClr val="0000FF"/>
                </a:solidFill>
                <a:sym typeface="Symbol" pitchFamily="18" charset="2"/>
              </a:rPr>
              <a:t>type3</a:t>
            </a:r>
            <a:r>
              <a:rPr lang="en-US" sz="2400" dirty="0">
                <a:solidFill>
                  <a:srgbClr val="000000"/>
                </a:solidFill>
                <a:sym typeface="Symbol" pitchFamily="18" charset="2"/>
              </a:rPr>
              <a:t> </a:t>
            </a:r>
            <a:r>
              <a:rPr lang="en-US" sz="2400" dirty="0">
                <a:sym typeface="Symbol" pitchFamily="18" charset="2"/>
              </a:rPr>
              <a:t>in the model statement in SAS. </a:t>
            </a:r>
          </a:p>
        </p:txBody>
      </p:sp>
    </p:spTree>
    <p:extLst>
      <p:ext uri="{BB962C8B-B14F-4D97-AF65-F5344CB8AC3E}">
        <p14:creationId xmlns:p14="http://schemas.microsoft.com/office/powerpoint/2010/main" val="1375224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SAS Output (II)</a:t>
            </a:r>
          </a:p>
        </p:txBody>
      </p:sp>
      <p:graphicFrame>
        <p:nvGraphicFramePr>
          <p:cNvPr id="4" name="Group 139"/>
          <p:cNvGraphicFramePr>
            <a:graphicFrameLocks noGrp="1"/>
          </p:cNvGraphicFramePr>
          <p:nvPr>
            <p:extLst/>
          </p:nvPr>
        </p:nvGraphicFramePr>
        <p:xfrm>
          <a:off x="628651" y="2125266"/>
          <a:ext cx="6110290" cy="1504593"/>
        </p:xfrm>
        <a:graphic>
          <a:graphicData uri="http://schemas.openxmlformats.org/drawingml/2006/table">
            <a:tbl>
              <a:tblPr/>
              <a:tblGrid>
                <a:gridCol w="915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43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89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53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71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8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83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2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5575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Analysis Of Parameter Estimates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718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Parameter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DF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Estimate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Standard Error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Wald 95% Confidence Limits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Chi-Square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Pr &gt; 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ChiSq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100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Intercept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-0.2315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0.4540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rial" charset="0"/>
                        </a:rPr>
                        <a:t>-1.1214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rial" charset="0"/>
                        </a:rPr>
                        <a:t>0.6583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0.26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0.6101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100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CigDay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0.0748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0.0156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0.0442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rial" charset="0"/>
                        </a:rPr>
                        <a:t>0.1055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22.90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&lt;.0001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100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Scale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1.0000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0.0000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1.0000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1.0000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 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 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628650" y="3808256"/>
            <a:ext cx="55718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0741" indent="-210741">
              <a:tabLst>
                <a:tab pos="254794" algn="l"/>
                <a:tab pos="4291013" algn="l"/>
              </a:tabLst>
            </a:pPr>
            <a:r>
              <a:rPr lang="en-US" sz="1350" b="1" i="1" dirty="0">
                <a:solidFill>
                  <a:srgbClr val="0000FF"/>
                </a:solidFill>
                <a:sym typeface="Symbol" pitchFamily="18" charset="2"/>
              </a:rPr>
              <a:t>NOTES:</a:t>
            </a:r>
            <a:r>
              <a:rPr lang="en-US" sz="1350" i="1" dirty="0">
                <a:solidFill>
                  <a:srgbClr val="0000FF"/>
                </a:solidFill>
                <a:sym typeface="Symbol" pitchFamily="18" charset="2"/>
              </a:rPr>
              <a:t> SAS also provide confidence intervals based on the profile likelihood function. This confidence interval may be more accurate than the Wald CI but the computation is iterative and can consume a relatively large amount of CPU time.</a:t>
            </a:r>
            <a:r>
              <a:rPr lang="en-US" sz="1350" dirty="0">
                <a:sym typeface="Symbol" pitchFamily="18" charset="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947166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SAS Code for Predicted Rates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549701" y="2262531"/>
            <a:ext cx="6229350" cy="3476625"/>
          </a:xfrm>
          <a:prstGeom prst="rect">
            <a:avLst/>
          </a:prstGeom>
        </p:spPr>
        <p:txBody>
          <a:bodyPr vert="horz" lIns="0" tIns="34290" rIns="0" bIns="3429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0741" indent="-210741">
              <a:lnSpc>
                <a:spcPct val="85000"/>
              </a:lnSpc>
              <a:buNone/>
              <a:tabLst>
                <a:tab pos="254794" algn="l"/>
                <a:tab pos="4291013" algn="l"/>
              </a:tabLst>
            </a:pPr>
            <a:r>
              <a:rPr lang="en-US" sz="600" dirty="0">
                <a:sym typeface="Symbol" pitchFamily="18" charset="2"/>
              </a:rPr>
              <a:t>   </a:t>
            </a:r>
          </a:p>
          <a:p>
            <a:pPr marL="210741" indent="-210741">
              <a:lnSpc>
                <a:spcPct val="85000"/>
              </a:lnSpc>
              <a:buNone/>
              <a:tabLst>
                <a:tab pos="254794" algn="l"/>
                <a:tab pos="4291013" algn="l"/>
              </a:tabLst>
            </a:pPr>
            <a:r>
              <a:rPr lang="en-US" sz="2325" dirty="0">
                <a:sym typeface="Symbol" pitchFamily="18" charset="2"/>
              </a:rPr>
              <a:t>	SAS provides estimates of predicted rates:</a:t>
            </a:r>
          </a:p>
          <a:p>
            <a:pPr marL="475060" lvl="1" indent="-176213">
              <a:buNone/>
              <a:tabLst>
                <a:tab pos="254794" algn="l"/>
                <a:tab pos="4291013" algn="l"/>
              </a:tabLst>
            </a:pPr>
            <a:r>
              <a:rPr lang="en-US" sz="300" b="1" dirty="0">
                <a:solidFill>
                  <a:srgbClr val="000080"/>
                </a:solidFill>
                <a:latin typeface="Courier New" pitchFamily="49" charset="0"/>
                <a:sym typeface="Symbol" pitchFamily="18" charset="2"/>
              </a:rPr>
              <a:t>.</a:t>
            </a:r>
          </a:p>
          <a:p>
            <a:pPr marL="475060" lvl="1" indent="-176213">
              <a:buNone/>
              <a:tabLst>
                <a:tab pos="254794" algn="l"/>
                <a:tab pos="4291013" algn="l"/>
              </a:tabLst>
            </a:pPr>
            <a:endParaRPr lang="en-US" sz="300" b="1" dirty="0">
              <a:solidFill>
                <a:srgbClr val="000080"/>
              </a:solidFill>
              <a:latin typeface="Courier New" pitchFamily="49" charset="0"/>
              <a:sym typeface="Symbol" pitchFamily="18" charset="2"/>
            </a:endParaRPr>
          </a:p>
          <a:p>
            <a:pPr marL="475060" lvl="1" indent="-176213">
              <a:buNone/>
              <a:tabLst>
                <a:tab pos="254794" algn="l"/>
                <a:tab pos="4291013" algn="l"/>
              </a:tabLst>
            </a:pPr>
            <a:endParaRPr lang="en-US" sz="300" b="1" dirty="0">
              <a:solidFill>
                <a:srgbClr val="000080"/>
              </a:solidFill>
              <a:latin typeface="Courier New" pitchFamily="49" charset="0"/>
              <a:sym typeface="Symbol" pitchFamily="18" charset="2"/>
            </a:endParaRPr>
          </a:p>
          <a:p>
            <a:pPr marL="475060" lvl="1" indent="-176213">
              <a:buNone/>
              <a:tabLst>
                <a:tab pos="254794" algn="l"/>
                <a:tab pos="4291013" algn="l"/>
              </a:tabLst>
            </a:pPr>
            <a:endParaRPr lang="en-US" sz="300" b="1" dirty="0">
              <a:solidFill>
                <a:srgbClr val="000080"/>
              </a:solidFill>
              <a:latin typeface="Courier New" pitchFamily="49" charset="0"/>
              <a:sym typeface="Symbol" pitchFamily="18" charset="2"/>
            </a:endParaRPr>
          </a:p>
          <a:p>
            <a:pPr marL="475060" lvl="1" indent="-176213">
              <a:buNone/>
              <a:tabLst>
                <a:tab pos="254794" algn="l"/>
                <a:tab pos="4291013" algn="l"/>
              </a:tabLst>
            </a:pPr>
            <a:r>
              <a:rPr lang="en-US" sz="1575" b="1" dirty="0">
                <a:solidFill>
                  <a:srgbClr val="000080"/>
                </a:solidFill>
                <a:latin typeface="Courier New" pitchFamily="49" charset="0"/>
                <a:sym typeface="Symbol" pitchFamily="18" charset="2"/>
              </a:rPr>
              <a:t>proc</a:t>
            </a:r>
            <a:r>
              <a:rPr lang="en-US" sz="1575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</a:t>
            </a:r>
            <a:r>
              <a:rPr lang="en-US" sz="1575" b="1" dirty="0" err="1">
                <a:solidFill>
                  <a:srgbClr val="000080"/>
                </a:solidFill>
                <a:latin typeface="Courier New" pitchFamily="49" charset="0"/>
                <a:sym typeface="Symbol" pitchFamily="18" charset="2"/>
              </a:rPr>
              <a:t>genmod</a:t>
            </a:r>
            <a:r>
              <a:rPr lang="en-US" sz="1575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</a:t>
            </a:r>
            <a:r>
              <a:rPr lang="en-US" sz="1575" dirty="0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data</a:t>
            </a:r>
            <a:r>
              <a:rPr lang="en-US" sz="1575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= </a:t>
            </a:r>
            <a:r>
              <a:rPr lang="en-US" sz="1575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lungca</a:t>
            </a:r>
            <a:r>
              <a:rPr lang="en-US" sz="1575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;</a:t>
            </a:r>
          </a:p>
          <a:p>
            <a:pPr marL="475060" lvl="1" indent="-176213">
              <a:buNone/>
              <a:tabLst>
                <a:tab pos="254794" algn="l"/>
                <a:tab pos="4291013" algn="l"/>
              </a:tabLst>
            </a:pPr>
            <a:r>
              <a:rPr lang="en-US" sz="1575" dirty="0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model</a:t>
            </a:r>
            <a:r>
              <a:rPr lang="en-US" sz="1575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</a:t>
            </a:r>
            <a:r>
              <a:rPr lang="en-US" sz="1575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Ncases</a:t>
            </a:r>
            <a:r>
              <a:rPr lang="en-US" sz="1575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= </a:t>
            </a:r>
            <a:r>
              <a:rPr lang="en-US" sz="1575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CigDay</a:t>
            </a:r>
            <a:r>
              <a:rPr lang="en-US" sz="1575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/</a:t>
            </a:r>
            <a:r>
              <a:rPr lang="en-US" sz="1575" dirty="0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link</a:t>
            </a:r>
            <a:r>
              <a:rPr lang="en-US" sz="1575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= log  </a:t>
            </a:r>
            <a:r>
              <a:rPr lang="en-US" sz="1575" dirty="0" err="1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dist</a:t>
            </a:r>
            <a:r>
              <a:rPr lang="en-US" sz="1575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= poi </a:t>
            </a:r>
            <a:r>
              <a:rPr lang="en-US" sz="1575" dirty="0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offset</a:t>
            </a:r>
            <a:r>
              <a:rPr lang="en-US" sz="1575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= </a:t>
            </a:r>
            <a:r>
              <a:rPr lang="en-US" sz="1575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logPtyears</a:t>
            </a:r>
            <a:r>
              <a:rPr lang="en-US" sz="1575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                   </a:t>
            </a:r>
          </a:p>
          <a:p>
            <a:pPr marL="475060" lvl="1" indent="-176213">
              <a:buNone/>
              <a:tabLst>
                <a:tab pos="254794" algn="l"/>
                <a:tab pos="4291013" algn="l"/>
              </a:tabLst>
            </a:pPr>
            <a:r>
              <a:rPr lang="en-US" sz="1575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                     </a:t>
            </a:r>
            <a:r>
              <a:rPr lang="en-US" sz="1575" dirty="0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type1</a:t>
            </a:r>
            <a:r>
              <a:rPr lang="en-US" sz="1575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</a:t>
            </a:r>
            <a:r>
              <a:rPr lang="en-US" sz="1575" dirty="0" err="1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covb</a:t>
            </a:r>
            <a:r>
              <a:rPr lang="en-US" sz="1575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;</a:t>
            </a:r>
          </a:p>
          <a:p>
            <a:pPr marL="475060" lvl="1" indent="-176213">
              <a:buNone/>
              <a:tabLst>
                <a:tab pos="254794" algn="l"/>
                <a:tab pos="4291013" algn="l"/>
              </a:tabLst>
            </a:pPr>
            <a:endParaRPr lang="en-US" sz="1575" dirty="0">
              <a:solidFill>
                <a:srgbClr val="000000"/>
              </a:solidFill>
              <a:latin typeface="Courier New" pitchFamily="49" charset="0"/>
              <a:sym typeface="Symbol" pitchFamily="18" charset="2"/>
            </a:endParaRPr>
          </a:p>
          <a:p>
            <a:pPr marL="475060" lvl="1" indent="-176213">
              <a:buNone/>
              <a:tabLst>
                <a:tab pos="254794" algn="l"/>
                <a:tab pos="4291013" algn="l"/>
              </a:tabLst>
            </a:pPr>
            <a:r>
              <a:rPr lang="en-US" sz="1575" b="1" dirty="0">
                <a:solidFill>
                  <a:srgbClr val="008000"/>
                </a:solidFill>
                <a:latin typeface="Courier New" pitchFamily="49" charset="0"/>
                <a:sym typeface="Symbol" pitchFamily="18" charset="2"/>
              </a:rPr>
              <a:t>/* get increase factor for each additional 20 cigarettes/day */</a:t>
            </a:r>
            <a:endParaRPr lang="en-US" sz="1575" b="1" dirty="0">
              <a:solidFill>
                <a:srgbClr val="000000"/>
              </a:solidFill>
              <a:latin typeface="Courier New" pitchFamily="49" charset="0"/>
              <a:sym typeface="Symbol" pitchFamily="18" charset="2"/>
            </a:endParaRPr>
          </a:p>
          <a:p>
            <a:pPr marL="475060" lvl="1" indent="-176213">
              <a:buNone/>
              <a:tabLst>
                <a:tab pos="254794" algn="l"/>
                <a:tab pos="4291013" algn="l"/>
              </a:tabLst>
            </a:pPr>
            <a:r>
              <a:rPr lang="en-US" sz="1575" dirty="0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estimate</a:t>
            </a:r>
            <a:r>
              <a:rPr lang="en-US" sz="1575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</a:t>
            </a:r>
            <a:r>
              <a:rPr lang="en-US" sz="1575" dirty="0">
                <a:solidFill>
                  <a:srgbClr val="800080"/>
                </a:solidFill>
                <a:latin typeface="Courier New" pitchFamily="49" charset="0"/>
                <a:sym typeface="Symbol" pitchFamily="18" charset="2"/>
              </a:rPr>
              <a:t>"increase factor </a:t>
            </a:r>
            <a:r>
              <a:rPr lang="en-US" sz="1575" dirty="0" err="1">
                <a:solidFill>
                  <a:srgbClr val="800080"/>
                </a:solidFill>
                <a:latin typeface="Courier New" pitchFamily="49" charset="0"/>
                <a:sym typeface="Symbol" pitchFamily="18" charset="2"/>
              </a:rPr>
              <a:t>cigday</a:t>
            </a:r>
            <a:r>
              <a:rPr lang="en-US" sz="1575" dirty="0">
                <a:solidFill>
                  <a:srgbClr val="800080"/>
                </a:solidFill>
                <a:latin typeface="Courier New" pitchFamily="49" charset="0"/>
                <a:sym typeface="Symbol" pitchFamily="18" charset="2"/>
              </a:rPr>
              <a:t> = 20"</a:t>
            </a:r>
            <a:r>
              <a:rPr lang="en-US" sz="1575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</a:t>
            </a:r>
            <a:r>
              <a:rPr lang="en-US" sz="1575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CigDay</a:t>
            </a:r>
            <a:r>
              <a:rPr lang="en-US" sz="1575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</a:t>
            </a:r>
            <a:r>
              <a:rPr lang="en-US" sz="1575" b="1" dirty="0">
                <a:solidFill>
                  <a:srgbClr val="008080"/>
                </a:solidFill>
                <a:latin typeface="Courier New" pitchFamily="49" charset="0"/>
                <a:sym typeface="Symbol" pitchFamily="18" charset="2"/>
              </a:rPr>
              <a:t>20</a:t>
            </a:r>
            <a:r>
              <a:rPr lang="en-US" sz="1575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/</a:t>
            </a:r>
            <a:r>
              <a:rPr lang="en-US" sz="1575" dirty="0" err="1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exp</a:t>
            </a:r>
            <a:r>
              <a:rPr lang="en-US" sz="1575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;</a:t>
            </a:r>
          </a:p>
          <a:p>
            <a:pPr marL="475060" lvl="1" indent="-176213">
              <a:buNone/>
              <a:tabLst>
                <a:tab pos="254794" algn="l"/>
                <a:tab pos="4291013" algn="l"/>
              </a:tabLst>
            </a:pPr>
            <a:endParaRPr lang="en-US" sz="1575" dirty="0">
              <a:solidFill>
                <a:srgbClr val="000000"/>
              </a:solidFill>
              <a:latin typeface="Courier New" pitchFamily="49" charset="0"/>
              <a:sym typeface="Symbol" pitchFamily="18" charset="2"/>
            </a:endParaRPr>
          </a:p>
          <a:p>
            <a:pPr marL="475060" lvl="1" indent="-176213">
              <a:buNone/>
              <a:tabLst>
                <a:tab pos="254794" algn="l"/>
                <a:tab pos="4291013" algn="l"/>
              </a:tabLst>
            </a:pPr>
            <a:r>
              <a:rPr lang="en-US" sz="1575" b="1" dirty="0">
                <a:solidFill>
                  <a:srgbClr val="008000"/>
                </a:solidFill>
                <a:latin typeface="Courier New" pitchFamily="49" charset="0"/>
                <a:sym typeface="Symbol" pitchFamily="18" charset="2"/>
              </a:rPr>
              <a:t>/* get predicted rates for smoking10 and 20 cigarettes a day */</a:t>
            </a:r>
            <a:endParaRPr lang="en-US" sz="1575" b="1" dirty="0">
              <a:solidFill>
                <a:srgbClr val="000000"/>
              </a:solidFill>
              <a:latin typeface="Courier New" pitchFamily="49" charset="0"/>
              <a:sym typeface="Symbol" pitchFamily="18" charset="2"/>
            </a:endParaRPr>
          </a:p>
          <a:p>
            <a:pPr marL="475060" lvl="1" indent="-176213">
              <a:buNone/>
              <a:tabLst>
                <a:tab pos="254794" algn="l"/>
                <a:tab pos="4291013" algn="l"/>
              </a:tabLst>
            </a:pPr>
            <a:r>
              <a:rPr lang="en-US" sz="1575" dirty="0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estimate</a:t>
            </a:r>
            <a:r>
              <a:rPr lang="en-US" sz="1575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</a:t>
            </a:r>
            <a:r>
              <a:rPr lang="en-US" sz="1575" dirty="0">
                <a:solidFill>
                  <a:srgbClr val="800080"/>
                </a:solidFill>
                <a:latin typeface="Courier New" pitchFamily="49" charset="0"/>
                <a:sym typeface="Symbol" pitchFamily="18" charset="2"/>
              </a:rPr>
              <a:t>"predicted rate </a:t>
            </a:r>
            <a:r>
              <a:rPr lang="en-US" sz="1575" dirty="0" err="1">
                <a:solidFill>
                  <a:srgbClr val="800080"/>
                </a:solidFill>
                <a:latin typeface="Courier New" pitchFamily="49" charset="0"/>
                <a:sym typeface="Symbol" pitchFamily="18" charset="2"/>
              </a:rPr>
              <a:t>cigday</a:t>
            </a:r>
            <a:r>
              <a:rPr lang="en-US" sz="1575" dirty="0">
                <a:solidFill>
                  <a:srgbClr val="800080"/>
                </a:solidFill>
                <a:latin typeface="Courier New" pitchFamily="49" charset="0"/>
                <a:sym typeface="Symbol" pitchFamily="18" charset="2"/>
              </a:rPr>
              <a:t> = 10"</a:t>
            </a:r>
            <a:r>
              <a:rPr lang="en-US" sz="1575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intercept </a:t>
            </a:r>
            <a:r>
              <a:rPr lang="en-US" sz="1575" b="1" dirty="0">
                <a:solidFill>
                  <a:srgbClr val="008080"/>
                </a:solidFill>
                <a:latin typeface="Courier New" pitchFamily="49" charset="0"/>
                <a:sym typeface="Symbol" pitchFamily="18" charset="2"/>
              </a:rPr>
              <a:t>1</a:t>
            </a:r>
            <a:r>
              <a:rPr lang="en-US" sz="1575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</a:t>
            </a:r>
            <a:r>
              <a:rPr lang="en-US" sz="1575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CigDay</a:t>
            </a:r>
            <a:r>
              <a:rPr lang="en-US" sz="1575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</a:t>
            </a:r>
            <a:r>
              <a:rPr lang="en-US" sz="1575" b="1" dirty="0">
                <a:solidFill>
                  <a:srgbClr val="008080"/>
                </a:solidFill>
                <a:latin typeface="Courier New" pitchFamily="49" charset="0"/>
                <a:sym typeface="Symbol" pitchFamily="18" charset="2"/>
              </a:rPr>
              <a:t>10</a:t>
            </a:r>
            <a:r>
              <a:rPr lang="en-US" sz="1575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/</a:t>
            </a:r>
            <a:r>
              <a:rPr lang="en-US" sz="1575" dirty="0" err="1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exp</a:t>
            </a:r>
            <a:r>
              <a:rPr lang="en-US" sz="1575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;</a:t>
            </a:r>
          </a:p>
          <a:p>
            <a:pPr marL="475060" lvl="1" indent="-176213">
              <a:buNone/>
              <a:tabLst>
                <a:tab pos="254794" algn="l"/>
                <a:tab pos="4291013" algn="l"/>
              </a:tabLst>
            </a:pPr>
            <a:r>
              <a:rPr lang="en-US" sz="1575" dirty="0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estimate</a:t>
            </a:r>
            <a:r>
              <a:rPr lang="en-US" sz="1575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</a:t>
            </a:r>
            <a:r>
              <a:rPr lang="en-US" sz="1575" dirty="0">
                <a:solidFill>
                  <a:srgbClr val="800080"/>
                </a:solidFill>
                <a:latin typeface="Courier New" pitchFamily="49" charset="0"/>
                <a:sym typeface="Symbol" pitchFamily="18" charset="2"/>
              </a:rPr>
              <a:t>"predicted rate </a:t>
            </a:r>
            <a:r>
              <a:rPr lang="en-US" sz="1575" dirty="0" err="1">
                <a:solidFill>
                  <a:srgbClr val="800080"/>
                </a:solidFill>
                <a:latin typeface="Courier New" pitchFamily="49" charset="0"/>
                <a:sym typeface="Symbol" pitchFamily="18" charset="2"/>
              </a:rPr>
              <a:t>cigday</a:t>
            </a:r>
            <a:r>
              <a:rPr lang="en-US" sz="1575" dirty="0">
                <a:solidFill>
                  <a:srgbClr val="800080"/>
                </a:solidFill>
                <a:latin typeface="Courier New" pitchFamily="49" charset="0"/>
                <a:sym typeface="Symbol" pitchFamily="18" charset="2"/>
              </a:rPr>
              <a:t> = 20"</a:t>
            </a:r>
            <a:r>
              <a:rPr lang="en-US" sz="1575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intercept </a:t>
            </a:r>
            <a:r>
              <a:rPr lang="en-US" sz="1575" b="1" dirty="0">
                <a:solidFill>
                  <a:srgbClr val="008080"/>
                </a:solidFill>
                <a:latin typeface="Courier New" pitchFamily="49" charset="0"/>
                <a:sym typeface="Symbol" pitchFamily="18" charset="2"/>
              </a:rPr>
              <a:t>1</a:t>
            </a:r>
            <a:r>
              <a:rPr lang="en-US" sz="1575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</a:t>
            </a:r>
            <a:r>
              <a:rPr lang="en-US" sz="1575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CigDay</a:t>
            </a:r>
            <a:r>
              <a:rPr lang="en-US" sz="1575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</a:t>
            </a:r>
            <a:r>
              <a:rPr lang="en-US" sz="1575" b="1" dirty="0">
                <a:solidFill>
                  <a:srgbClr val="008080"/>
                </a:solidFill>
                <a:latin typeface="Courier New" pitchFamily="49" charset="0"/>
                <a:sym typeface="Symbol" pitchFamily="18" charset="2"/>
              </a:rPr>
              <a:t>20</a:t>
            </a:r>
            <a:r>
              <a:rPr lang="en-US" sz="1575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/</a:t>
            </a:r>
            <a:r>
              <a:rPr lang="en-US" sz="1575" dirty="0" err="1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exp</a:t>
            </a:r>
            <a:r>
              <a:rPr lang="en-US" sz="1575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;</a:t>
            </a:r>
          </a:p>
          <a:p>
            <a:pPr marL="475060" lvl="1" indent="-176213">
              <a:buNone/>
              <a:tabLst>
                <a:tab pos="254794" algn="l"/>
                <a:tab pos="4291013" algn="l"/>
              </a:tabLst>
            </a:pPr>
            <a:r>
              <a:rPr lang="en-US" sz="1575" b="1" dirty="0">
                <a:solidFill>
                  <a:srgbClr val="000080"/>
                </a:solidFill>
                <a:latin typeface="Courier New" pitchFamily="49" charset="0"/>
                <a:sym typeface="Symbol" pitchFamily="18" charset="2"/>
              </a:rPr>
              <a:t>run</a:t>
            </a:r>
            <a:r>
              <a:rPr lang="en-US" sz="1575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;</a:t>
            </a:r>
            <a:endParaRPr lang="en-US" sz="1575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488708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SAS Output for Predicted Rates</a:t>
            </a:r>
          </a:p>
        </p:txBody>
      </p:sp>
      <p:graphicFrame>
        <p:nvGraphicFramePr>
          <p:cNvPr id="4" name="Group 964"/>
          <p:cNvGraphicFramePr>
            <a:graphicFrameLocks noGrp="1"/>
          </p:cNvGraphicFramePr>
          <p:nvPr>
            <p:extLst/>
          </p:nvPr>
        </p:nvGraphicFramePr>
        <p:xfrm>
          <a:off x="734779" y="2072970"/>
          <a:ext cx="6457950" cy="3244599"/>
        </p:xfrm>
        <a:graphic>
          <a:graphicData uri="http://schemas.openxmlformats.org/drawingml/2006/table">
            <a:tbl>
              <a:tblPr/>
              <a:tblGrid>
                <a:gridCol w="1628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55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60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2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77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05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77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936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5564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Contrast Estimate Results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005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Label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Estimate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Standard Error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Alpha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Confidence Limits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Chi-Square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Pr &gt; 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ChiSq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005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increase factor cigday = 20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1.4969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0.3128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0.05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0.8839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2.1100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22.90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&lt;.0001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005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rial" charset="0"/>
                        </a:rPr>
                        <a:t>Exp(increase factor cigday = 20)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rial" charset="0"/>
                        </a:rPr>
                        <a:t>4.4679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rial" charset="0"/>
                        </a:rPr>
                        <a:t>1.3975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0.05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rial" charset="0"/>
                        </a:rPr>
                        <a:t>2.4202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rial" charset="0"/>
                        </a:rPr>
                        <a:t>8.2479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rial" charset="0"/>
                        </a:rPr>
                        <a:t> 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 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005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predicted rate cigday = 10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0.5169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0.3171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0.05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-0.1046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1.1385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2.66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0.1031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005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rial" charset="0"/>
                        </a:rPr>
                        <a:t>Exp(predicted rate cigday = 10)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rial" charset="0"/>
                        </a:rPr>
                        <a:t>1.6769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rial" charset="0"/>
                        </a:rPr>
                        <a:t>0.5318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0.05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rial" charset="0"/>
                        </a:rPr>
                        <a:t>0.9007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rial" charset="0"/>
                        </a:rPr>
                        <a:t>3.1221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rial" charset="0"/>
                        </a:rPr>
                        <a:t> 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 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7005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predicted rate cigday = 20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1.2654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0.2096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0.05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0.8546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1.6762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36.45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&lt;.0001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7005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rial" charset="0"/>
                        </a:rPr>
                        <a:t>Exp(predicted rate cigday = 20)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rial" charset="0"/>
                        </a:rPr>
                        <a:t>3.5445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rial" charset="0"/>
                        </a:rPr>
                        <a:t>0.7428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0.05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rial" charset="0"/>
                        </a:rPr>
                        <a:t>2.3505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cs typeface="Arial" charset="0"/>
                        </a:rPr>
                        <a:t>5.3450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 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14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 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78975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sz="4000" dirty="0"/>
              <a:t>Multiple Poisson Regression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96206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171" y="15240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>
                <a:sym typeface="Symbol" pitchFamily="18" charset="2"/>
              </a:rPr>
              <a:t>When we have more than one independent variables, we have a multiple Poisson regression model... (vector notation). </a:t>
            </a:r>
          </a:p>
          <a:p>
            <a:endParaRPr lang="en-US" sz="2800" dirty="0">
              <a:sym typeface="Symbol" pitchFamily="18" charset="2"/>
            </a:endParaRPr>
          </a:p>
          <a:p>
            <a:endParaRPr lang="en-US" sz="2800" dirty="0">
              <a:sym typeface="Symbol" pitchFamily="18" charset="2"/>
            </a:endParaRPr>
          </a:p>
          <a:p>
            <a:endParaRPr lang="en-US" sz="2800" dirty="0">
              <a:sym typeface="Symbol" pitchFamily="18" charset="2"/>
            </a:endParaRPr>
          </a:p>
          <a:p>
            <a:endParaRPr lang="en-US" sz="2800" dirty="0">
              <a:sym typeface="Symbol" pitchFamily="18" charset="2"/>
            </a:endParaRPr>
          </a:p>
          <a:p>
            <a:pPr marL="0" indent="0">
              <a:buNone/>
            </a:pPr>
            <a:r>
              <a:rPr lang="en-US" sz="2800" dirty="0">
                <a:sym typeface="Symbol" pitchFamily="18" charset="2"/>
              </a:rPr>
              <a:t>                             where </a:t>
            </a:r>
          </a:p>
          <a:p>
            <a:endParaRPr lang="en-US" sz="2800" dirty="0"/>
          </a:p>
        </p:txBody>
      </p:sp>
      <p:graphicFrame>
        <p:nvGraphicFramePr>
          <p:cNvPr id="4" name="Object 70"/>
          <p:cNvGraphicFramePr>
            <a:graphicFrameLocks noChangeAspect="1"/>
          </p:cNvGraphicFramePr>
          <p:nvPr>
            <p:extLst/>
          </p:nvPr>
        </p:nvGraphicFramePr>
        <p:xfrm>
          <a:off x="914751" y="2904352"/>
          <a:ext cx="1079456" cy="217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8" name="Equation" r:id="rId3" imgW="774360" imgH="1574640" progId="Equation.DSMT4">
                  <p:embed/>
                </p:oleObj>
              </mc:Choice>
              <mc:Fallback>
                <p:oleObj name="Equation" r:id="rId3" imgW="774360" imgH="1574640" progId="Equation.DSMT4">
                  <p:embed/>
                  <p:pic>
                    <p:nvPicPr>
                      <p:cNvPr id="4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751" y="2904352"/>
                        <a:ext cx="1079456" cy="2176463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4273983"/>
              </p:ext>
            </p:extLst>
          </p:nvPr>
        </p:nvGraphicFramePr>
        <p:xfrm>
          <a:off x="2636340" y="3178571"/>
          <a:ext cx="4069260" cy="12414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9" name="Equation" r:id="rId5" imgW="3301920" imgH="1028520" progId="Equation.DSMT4">
                  <p:embed/>
                </p:oleObj>
              </mc:Choice>
              <mc:Fallback>
                <p:oleObj name="Equation" r:id="rId5" imgW="3301920" imgH="1028520" progId="Equation.DSMT4">
                  <p:embed/>
                  <p:pic>
                    <p:nvPicPr>
                      <p:cNvPr id="5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6340" y="3178571"/>
                        <a:ext cx="4069260" cy="1241469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6566563"/>
              </p:ext>
            </p:extLst>
          </p:nvPr>
        </p:nvGraphicFramePr>
        <p:xfrm>
          <a:off x="3962400" y="4975061"/>
          <a:ext cx="245745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0" name="Equation" r:id="rId7" imgW="1841400" imgH="393480" progId="Equation.DSMT4">
                  <p:embed/>
                </p:oleObj>
              </mc:Choice>
              <mc:Fallback>
                <p:oleObj name="Equation" r:id="rId7" imgW="1841400" imgH="393480" progId="Equation.DSMT4">
                  <p:embed/>
                  <p:pic>
                    <p:nvPicPr>
                      <p:cNvPr id="6" name="Object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4975061"/>
                        <a:ext cx="2457450" cy="477838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699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(II)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752600"/>
            <a:ext cx="8610600" cy="4800600"/>
          </a:xfrm>
        </p:spPr>
        <p:txBody>
          <a:bodyPr>
            <a:normAutofit fontScale="77500" lnSpcReduction="20000"/>
          </a:bodyPr>
          <a:lstStyle/>
          <a:p>
            <a:pPr marL="253604" indent="-253604">
              <a:spcBef>
                <a:spcPct val="60000"/>
              </a:spcBef>
              <a:tabLst>
                <a:tab pos="4291013" algn="l"/>
              </a:tabLst>
            </a:pPr>
            <a:r>
              <a:rPr lang="en-US" sz="3400" dirty="0">
                <a:sym typeface="Symbol" pitchFamily="18" charset="2"/>
              </a:rPr>
              <a:t>With more than one independent variables, </a:t>
            </a:r>
          </a:p>
          <a:p>
            <a:pPr marL="253604" indent="-253604">
              <a:spcBef>
                <a:spcPct val="60000"/>
              </a:spcBef>
              <a:tabLst>
                <a:tab pos="4291013" algn="l"/>
              </a:tabLst>
            </a:pPr>
            <a:endParaRPr lang="en-US" sz="3400" dirty="0" smtClean="0">
              <a:sym typeface="Symbol" pitchFamily="18" charset="2"/>
            </a:endParaRPr>
          </a:p>
          <a:p>
            <a:pPr marL="253604" indent="-253604">
              <a:spcBef>
                <a:spcPct val="60000"/>
              </a:spcBef>
              <a:tabLst>
                <a:tab pos="4291013" algn="l"/>
              </a:tabLst>
            </a:pPr>
            <a:endParaRPr lang="en-US" sz="3400" dirty="0">
              <a:sym typeface="Symbol" pitchFamily="18" charset="2"/>
            </a:endParaRPr>
          </a:p>
          <a:p>
            <a:pPr marL="253604" indent="-253604">
              <a:spcBef>
                <a:spcPts val="1800"/>
              </a:spcBef>
              <a:tabLst>
                <a:tab pos="4291013" algn="l"/>
              </a:tabLst>
            </a:pPr>
            <a:r>
              <a:rPr lang="en-US" sz="3400" dirty="0">
                <a:sym typeface="Symbol" pitchFamily="18" charset="2"/>
              </a:rPr>
              <a:t>As in simple Poisson regression, </a:t>
            </a:r>
            <a:r>
              <a:rPr lang="en-US" sz="3400" baseline="-25000" dirty="0">
                <a:sym typeface="Symbol" pitchFamily="18" charset="2"/>
              </a:rPr>
              <a:t>0</a:t>
            </a:r>
            <a:r>
              <a:rPr lang="en-US" sz="3400" dirty="0">
                <a:sym typeface="Symbol" pitchFamily="18" charset="2"/>
              </a:rPr>
              <a:t> is the log of the predicted rate of </a:t>
            </a:r>
            <a:r>
              <a:rPr lang="en-US" sz="3400" i="1" dirty="0">
                <a:sym typeface="Symbol" pitchFamily="18" charset="2"/>
              </a:rPr>
              <a:t>Y</a:t>
            </a:r>
            <a:r>
              <a:rPr lang="en-US" sz="3400" dirty="0">
                <a:sym typeface="Symbol" pitchFamily="18" charset="2"/>
              </a:rPr>
              <a:t> when all the other variables = 0, and </a:t>
            </a:r>
            <a:r>
              <a:rPr lang="en-US" sz="3400" dirty="0" err="1">
                <a:sym typeface="Symbol" pitchFamily="18" charset="2"/>
              </a:rPr>
              <a:t>exp</a:t>
            </a:r>
            <a:r>
              <a:rPr lang="en-US" sz="3400" dirty="0">
                <a:sym typeface="Symbol" pitchFamily="18" charset="2"/>
              </a:rPr>
              <a:t>(</a:t>
            </a:r>
            <a:r>
              <a:rPr lang="en-US" sz="3400" baseline="-25000" dirty="0">
                <a:sym typeface="Symbol" pitchFamily="18" charset="2"/>
              </a:rPr>
              <a:t>0</a:t>
            </a:r>
            <a:r>
              <a:rPr lang="en-US" sz="3400" dirty="0">
                <a:sym typeface="Symbol" pitchFamily="18" charset="2"/>
              </a:rPr>
              <a:t>) is the predicted rate when all the other variables = 0.</a:t>
            </a:r>
          </a:p>
          <a:p>
            <a:pPr marL="253604" indent="-253604">
              <a:spcBef>
                <a:spcPts val="1800"/>
              </a:spcBef>
              <a:tabLst>
                <a:tab pos="4291013" algn="l"/>
              </a:tabLst>
            </a:pPr>
            <a:r>
              <a:rPr lang="en-US" sz="3400" dirty="0">
                <a:sym typeface="Symbol" pitchFamily="18" charset="2"/>
              </a:rPr>
              <a:t>For </a:t>
            </a:r>
            <a:r>
              <a:rPr lang="en-US" sz="3400" i="1" baseline="-25000" dirty="0" err="1">
                <a:latin typeface="Times New Roman" pitchFamily="18" charset="0"/>
                <a:sym typeface="Symbol" pitchFamily="18" charset="2"/>
              </a:rPr>
              <a:t>i</a:t>
            </a:r>
            <a:r>
              <a:rPr lang="en-US" sz="3400" dirty="0">
                <a:sym typeface="Symbol" pitchFamily="18" charset="2"/>
              </a:rPr>
              <a:t>, </a:t>
            </a:r>
            <a:r>
              <a:rPr lang="en-US" sz="3400" i="1" dirty="0" err="1">
                <a:latin typeface="Times New Roman" pitchFamily="18" charset="0"/>
                <a:sym typeface="Symbol" pitchFamily="18" charset="2"/>
              </a:rPr>
              <a:t>i</a:t>
            </a:r>
            <a:r>
              <a:rPr lang="en-US" sz="3400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sz="3400" dirty="0">
                <a:sym typeface="Symbol" pitchFamily="18" charset="2"/>
              </a:rPr>
              <a:t>= 1 to </a:t>
            </a:r>
            <a:r>
              <a:rPr lang="en-US" sz="3400" i="1" dirty="0">
                <a:latin typeface="Times New Roman" pitchFamily="18" charset="0"/>
                <a:sym typeface="Symbol" pitchFamily="18" charset="2"/>
              </a:rPr>
              <a:t>p</a:t>
            </a:r>
            <a:r>
              <a:rPr lang="en-US" sz="3400" dirty="0">
                <a:sym typeface="Symbol" pitchFamily="18" charset="2"/>
              </a:rPr>
              <a:t>, </a:t>
            </a:r>
            <a:r>
              <a:rPr lang="en-US" sz="3400" dirty="0" err="1">
                <a:sym typeface="Symbol" pitchFamily="18" charset="2"/>
              </a:rPr>
              <a:t>exp</a:t>
            </a:r>
            <a:r>
              <a:rPr lang="en-US" sz="3400" dirty="0">
                <a:sym typeface="Symbol" pitchFamily="18" charset="2"/>
              </a:rPr>
              <a:t>(</a:t>
            </a:r>
            <a:r>
              <a:rPr lang="en-US" sz="3400" i="1" baseline="-25000" dirty="0" err="1">
                <a:latin typeface="Times New Roman" pitchFamily="18" charset="0"/>
                <a:sym typeface="Symbol" pitchFamily="18" charset="2"/>
              </a:rPr>
              <a:t>i</a:t>
            </a:r>
            <a:r>
              <a:rPr lang="en-US" sz="3400" dirty="0">
                <a:sym typeface="Symbol" pitchFamily="18" charset="2"/>
              </a:rPr>
              <a:t>) is the rate ratio per unit increase in x</a:t>
            </a:r>
            <a:r>
              <a:rPr lang="en-US" sz="3400" i="1" baseline="-25000" dirty="0">
                <a:sym typeface="Symbol" pitchFamily="18" charset="2"/>
              </a:rPr>
              <a:t>i</a:t>
            </a:r>
            <a:r>
              <a:rPr lang="en-US" sz="3400" dirty="0">
                <a:sym typeface="Symbol" pitchFamily="18" charset="2"/>
              </a:rPr>
              <a:t>, after controlling for all the other variables in the model. </a:t>
            </a:r>
          </a:p>
          <a:p>
            <a:pPr marL="253604" indent="-253604">
              <a:spcBef>
                <a:spcPts val="1800"/>
              </a:spcBef>
              <a:tabLst>
                <a:tab pos="4291013" algn="l"/>
              </a:tabLst>
            </a:pPr>
            <a:r>
              <a:rPr lang="en-US" sz="3400" dirty="0">
                <a:sym typeface="Symbol" pitchFamily="18" charset="2"/>
              </a:rPr>
              <a:t>For categorical variables, we need to create design variables. </a:t>
            </a:r>
          </a:p>
          <a:p>
            <a:endParaRPr lang="en-US" dirty="0"/>
          </a:p>
        </p:txBody>
      </p:sp>
      <p:graphicFrame>
        <p:nvGraphicFramePr>
          <p:cNvPr id="4" name="Object 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7843075"/>
              </p:ext>
            </p:extLst>
          </p:nvPr>
        </p:nvGraphicFramePr>
        <p:xfrm>
          <a:off x="838200" y="2286000"/>
          <a:ext cx="582190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6" name="Equation" r:id="rId3" imgW="4127400" imgH="330120" progId="Equation.DSMT4">
                  <p:embed/>
                </p:oleObj>
              </mc:Choice>
              <mc:Fallback>
                <p:oleObj name="Equation" r:id="rId3" imgW="4127400" imgH="330120" progId="Equation.DSMT4">
                  <p:embed/>
                  <p:pic>
                    <p:nvPicPr>
                      <p:cNvPr id="4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286000"/>
                        <a:ext cx="5821903" cy="4572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91964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sz="4000" dirty="0"/>
              <a:t>Example: Nursing Home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47816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Poisson Distribution (I)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763000" cy="4525963"/>
          </a:xfrm>
        </p:spPr>
        <p:txBody>
          <a:bodyPr>
            <a:normAutofit/>
          </a:bodyPr>
          <a:lstStyle/>
          <a:p>
            <a:pPr marL="210741" indent="-210741">
              <a:tabLst>
                <a:tab pos="254794" algn="l"/>
                <a:tab pos="4291013" algn="l"/>
              </a:tabLst>
            </a:pPr>
            <a:r>
              <a:rPr lang="en-US" altLang="en-US" dirty="0"/>
              <a:t>The probability function of Poisson distribution: </a:t>
            </a:r>
          </a:p>
          <a:p>
            <a:pPr marL="210741" indent="-210741">
              <a:tabLst>
                <a:tab pos="254794" algn="l"/>
                <a:tab pos="4291013" algn="l"/>
              </a:tabLst>
            </a:pPr>
            <a:endParaRPr lang="en-US" altLang="en-US" sz="1800" dirty="0"/>
          </a:p>
          <a:p>
            <a:pPr marL="210741" indent="-210741">
              <a:tabLst>
                <a:tab pos="254794" algn="l"/>
                <a:tab pos="4291013" algn="l"/>
              </a:tabLst>
            </a:pPr>
            <a:endParaRPr lang="en-US" altLang="en-US" sz="1725" dirty="0"/>
          </a:p>
          <a:p>
            <a:pPr marL="210741" indent="-210741">
              <a:tabLst>
                <a:tab pos="254794" algn="l"/>
                <a:tab pos="4291013" algn="l"/>
              </a:tabLst>
            </a:pPr>
            <a:endParaRPr lang="en-US" altLang="en-US" sz="600" dirty="0"/>
          </a:p>
          <a:p>
            <a:pPr marL="475060" lvl="1" indent="-176213">
              <a:tabLst>
                <a:tab pos="254794" algn="l"/>
                <a:tab pos="4291013" algn="l"/>
              </a:tabLst>
            </a:pPr>
            <a:r>
              <a:rPr lang="en-US" altLang="en-US" dirty="0" smtClean="0"/>
              <a:t> where </a:t>
            </a:r>
            <a:r>
              <a:rPr lang="en-US" altLang="en-US" dirty="0">
                <a:sym typeface="Symbol" pitchFamily="18" charset="2"/>
              </a:rPr>
              <a:t></a:t>
            </a:r>
            <a:r>
              <a:rPr lang="en-US" altLang="en-US" dirty="0"/>
              <a:t> is the mean of </a:t>
            </a:r>
            <a:r>
              <a:rPr lang="en-US" altLang="en-US" i="1" dirty="0"/>
              <a:t>Y</a:t>
            </a:r>
            <a:r>
              <a:rPr lang="en-US" altLang="en-US" dirty="0"/>
              <a:t>, that is E(</a:t>
            </a:r>
            <a:r>
              <a:rPr lang="en-US" altLang="en-US" i="1" dirty="0"/>
              <a:t>Y</a:t>
            </a:r>
            <a:r>
              <a:rPr lang="en-US" altLang="en-US" dirty="0"/>
              <a:t>) = </a:t>
            </a:r>
            <a:r>
              <a:rPr lang="en-US" altLang="en-US" dirty="0">
                <a:sym typeface="Symbol" pitchFamily="18" charset="2"/>
              </a:rPr>
              <a:t>.</a:t>
            </a:r>
            <a:r>
              <a:rPr lang="en-US" altLang="en-US" dirty="0"/>
              <a:t> </a:t>
            </a:r>
          </a:p>
          <a:p>
            <a:pPr marL="475060" lvl="1" indent="-176213">
              <a:buNone/>
              <a:tabLst>
                <a:tab pos="254794" algn="l"/>
                <a:tab pos="4291013" algn="l"/>
              </a:tabLst>
            </a:pPr>
            <a:r>
              <a:rPr lang="en-US" altLang="en-US" dirty="0"/>
              <a:t>	And  also,  </a:t>
            </a:r>
            <a:r>
              <a:rPr lang="en-US" altLang="en-US" dirty="0" err="1"/>
              <a:t>Var</a:t>
            </a:r>
            <a:r>
              <a:rPr lang="en-US" altLang="en-US" dirty="0"/>
              <a:t>(</a:t>
            </a:r>
            <a:r>
              <a:rPr lang="en-US" altLang="en-US" i="1" dirty="0"/>
              <a:t>Y</a:t>
            </a:r>
            <a:r>
              <a:rPr lang="en-US" altLang="en-US" dirty="0"/>
              <a:t>) = </a:t>
            </a:r>
            <a:r>
              <a:rPr lang="en-US" altLang="en-US" dirty="0">
                <a:sym typeface="Symbol" pitchFamily="18" charset="2"/>
              </a:rPr>
              <a:t></a:t>
            </a:r>
            <a:r>
              <a:rPr lang="en-US" altLang="en-US" dirty="0"/>
              <a:t>. </a:t>
            </a:r>
          </a:p>
          <a:p>
            <a:pPr marL="475060" lvl="1" indent="-176213">
              <a:buNone/>
              <a:tabLst>
                <a:tab pos="254794" algn="l"/>
                <a:tab pos="4291013" algn="l"/>
              </a:tabLst>
            </a:pPr>
            <a:endParaRPr lang="en-US" altLang="en-US" sz="600" dirty="0"/>
          </a:p>
          <a:p>
            <a:pPr marL="475060" lvl="1" indent="-176213">
              <a:tabLst>
                <a:tab pos="254794" algn="l"/>
                <a:tab pos="4291013" algn="l"/>
              </a:tabLst>
            </a:pPr>
            <a:r>
              <a:rPr lang="en-US" altLang="en-US" dirty="0" smtClean="0"/>
              <a:t> For </a:t>
            </a:r>
            <a:r>
              <a:rPr lang="en-US" altLang="en-US" dirty="0"/>
              <a:t>a Poisson distribution, the minimum value is 0 and the upper limit is +</a:t>
            </a:r>
            <a:r>
              <a:rPr lang="en-US" altLang="en-US" dirty="0">
                <a:sym typeface="Symbol" pitchFamily="18" charset="2"/>
              </a:rPr>
              <a:t>.</a:t>
            </a:r>
          </a:p>
          <a:p>
            <a:pPr marL="475060" lvl="1" indent="-176213">
              <a:tabLst>
                <a:tab pos="254794" algn="l"/>
                <a:tab pos="4291013" algn="l"/>
              </a:tabLst>
            </a:pPr>
            <a:r>
              <a:rPr lang="en-US" altLang="en-US" dirty="0" smtClean="0">
                <a:sym typeface="Symbol" pitchFamily="18" charset="2"/>
              </a:rPr>
              <a:t> To </a:t>
            </a:r>
            <a:r>
              <a:rPr lang="en-US" altLang="en-US" dirty="0">
                <a:sym typeface="Symbol" pitchFamily="18" charset="2"/>
              </a:rPr>
              <a:t>denote the above Poisson distribution, </a:t>
            </a:r>
            <a:r>
              <a:rPr lang="en-US" altLang="en-US" i="1" dirty="0">
                <a:sym typeface="Symbol" pitchFamily="18" charset="2"/>
              </a:rPr>
              <a:t>Y</a:t>
            </a:r>
            <a:r>
              <a:rPr lang="en-US" altLang="en-US" dirty="0">
                <a:sym typeface="Symbol" pitchFamily="18" charset="2"/>
              </a:rPr>
              <a:t> ~ </a:t>
            </a:r>
            <a:r>
              <a:rPr lang="en-US" altLang="en-US" dirty="0" smtClean="0">
                <a:sym typeface="Symbol" pitchFamily="18" charset="2"/>
              </a:rPr>
              <a:t>  Poisson</a:t>
            </a:r>
            <a:r>
              <a:rPr lang="en-US" altLang="en-US" dirty="0">
                <a:sym typeface="Symbol" pitchFamily="18" charset="2"/>
              </a:rPr>
              <a:t>().</a:t>
            </a:r>
            <a:endParaRPr lang="en-US" altLang="en-US" dirty="0"/>
          </a:p>
          <a:p>
            <a:endParaRPr lang="en-US" dirty="0"/>
          </a:p>
        </p:txBody>
      </p:sp>
      <p:graphicFrame>
        <p:nvGraphicFramePr>
          <p:cNvPr id="4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5475231"/>
              </p:ext>
            </p:extLst>
          </p:nvPr>
        </p:nvGraphicFramePr>
        <p:xfrm>
          <a:off x="914400" y="2209800"/>
          <a:ext cx="5486400" cy="703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Equation" r:id="rId3" imgW="6121400" imgH="723900" progId="Equation.DSMT4">
                  <p:embed/>
                </p:oleObj>
              </mc:Choice>
              <mc:Fallback>
                <p:oleObj name="Equation" r:id="rId3" imgW="6121400" imgH="723900" progId="Equation.DSMT4">
                  <p:embed/>
                  <p:pic>
                    <p:nvPicPr>
                      <p:cNvPr id="4" name="Object 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209800"/>
                        <a:ext cx="5486400" cy="703385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56773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552" y="1417638"/>
            <a:ext cx="8229600" cy="5257800"/>
          </a:xfrm>
        </p:spPr>
        <p:txBody>
          <a:bodyPr>
            <a:normAutofit fontScale="92500" lnSpcReduction="20000"/>
          </a:bodyPr>
          <a:lstStyle/>
          <a:p>
            <a:pPr marL="211931" indent="-211931">
              <a:lnSpc>
                <a:spcPct val="120000"/>
              </a:lnSpc>
              <a:tabLst>
                <a:tab pos="558404" algn="l"/>
                <a:tab pos="4291013" algn="l"/>
              </a:tabLst>
            </a:pPr>
            <a:r>
              <a:rPr lang="en-US" sz="2550" dirty="0">
                <a:sym typeface="Symbol" pitchFamily="18" charset="2"/>
              </a:rPr>
              <a:t>Consider the following data on nursing home, collected by the department of </a:t>
            </a:r>
            <a:r>
              <a:rPr lang="en-US" sz="2550" dirty="0" smtClean="0">
                <a:sym typeface="Symbol" pitchFamily="18" charset="2"/>
              </a:rPr>
              <a:t>health </a:t>
            </a:r>
            <a:r>
              <a:rPr lang="en-US" sz="2550" dirty="0">
                <a:sym typeface="Symbol" pitchFamily="18" charset="2"/>
              </a:rPr>
              <a:t>and social service of the state of New Mexico, covering n = 52 of the 60 licensed nursing facilities in New Mexico in 1988.  </a:t>
            </a:r>
          </a:p>
          <a:p>
            <a:pPr marL="297656" lvl="1" indent="0">
              <a:lnSpc>
                <a:spcPct val="120000"/>
              </a:lnSpc>
              <a:spcBef>
                <a:spcPts val="450"/>
              </a:spcBef>
              <a:tabLst>
                <a:tab pos="558404" algn="l"/>
                <a:tab pos="4291013" algn="l"/>
              </a:tabLst>
            </a:pPr>
            <a:r>
              <a:rPr lang="en-US" sz="2400" dirty="0">
                <a:sym typeface="Symbol" pitchFamily="18" charset="2"/>
              </a:rPr>
              <a:t> </a:t>
            </a:r>
            <a:r>
              <a:rPr lang="en-US" sz="2400" b="1" dirty="0">
                <a:solidFill>
                  <a:srgbClr val="FF6600"/>
                </a:solidFill>
                <a:sym typeface="Symbol" pitchFamily="18" charset="2"/>
              </a:rPr>
              <a:t>Problem of interest:  </a:t>
            </a:r>
            <a:r>
              <a:rPr lang="en-US" sz="2400" dirty="0">
                <a:sym typeface="Symbol" pitchFamily="18" charset="2"/>
              </a:rPr>
              <a:t>whether nursing homes in rural areas tend to have fewer beds per patient population than those in urban areas, after adjusting for other factors affecting hospital facilities.</a:t>
            </a:r>
          </a:p>
          <a:p>
            <a:pPr marL="297656" lvl="1" indent="0">
              <a:lnSpc>
                <a:spcPct val="120000"/>
              </a:lnSpc>
              <a:spcBef>
                <a:spcPts val="450"/>
              </a:spcBef>
              <a:tabLst>
                <a:tab pos="558404" algn="l"/>
                <a:tab pos="4291013" algn="l"/>
              </a:tabLst>
            </a:pPr>
            <a:r>
              <a:rPr lang="en-US" sz="2400" dirty="0">
                <a:sym typeface="Symbol" pitchFamily="18" charset="2"/>
              </a:rPr>
              <a:t> Outcome: # of beds, and </a:t>
            </a:r>
          </a:p>
          <a:p>
            <a:pPr marL="297656" lvl="1" indent="0">
              <a:lnSpc>
                <a:spcPct val="120000"/>
              </a:lnSpc>
              <a:spcBef>
                <a:spcPts val="450"/>
              </a:spcBef>
              <a:tabLst>
                <a:tab pos="558404" algn="l"/>
                <a:tab pos="4291013" algn="l"/>
              </a:tabLst>
            </a:pPr>
            <a:r>
              <a:rPr lang="en-US" sz="2400" dirty="0">
                <a:sym typeface="Symbol" pitchFamily="18" charset="2"/>
              </a:rPr>
              <a:t> Other variables: </a:t>
            </a:r>
          </a:p>
          <a:p>
            <a:pPr marL="813197" lvl="2" indent="-211931">
              <a:lnSpc>
                <a:spcPct val="120000"/>
              </a:lnSpc>
              <a:spcBef>
                <a:spcPts val="0"/>
              </a:spcBef>
              <a:tabLst>
                <a:tab pos="558404" algn="l"/>
                <a:tab pos="4291013" algn="l"/>
              </a:tabLst>
            </a:pPr>
            <a:r>
              <a:rPr lang="en-US" dirty="0">
                <a:sym typeface="Symbol" pitchFamily="18" charset="2"/>
              </a:rPr>
              <a:t>Annual total patient care revenue (PCREV, in millions), </a:t>
            </a:r>
          </a:p>
          <a:p>
            <a:pPr marL="813197" lvl="2" indent="-211931">
              <a:lnSpc>
                <a:spcPct val="120000"/>
              </a:lnSpc>
              <a:spcBef>
                <a:spcPts val="0"/>
              </a:spcBef>
              <a:tabLst>
                <a:tab pos="558404" algn="l"/>
                <a:tab pos="4291013" algn="l"/>
              </a:tabLst>
            </a:pPr>
            <a:r>
              <a:rPr lang="en-US" dirty="0">
                <a:sym typeface="Symbol" pitchFamily="18" charset="2"/>
              </a:rPr>
              <a:t>Annual nurse salary (NSAL, in millions),</a:t>
            </a:r>
          </a:p>
          <a:p>
            <a:pPr marL="813197" lvl="2" indent="-211931">
              <a:lnSpc>
                <a:spcPct val="120000"/>
              </a:lnSpc>
              <a:spcBef>
                <a:spcPts val="0"/>
              </a:spcBef>
              <a:tabLst>
                <a:tab pos="558404" algn="l"/>
                <a:tab pos="4291013" algn="l"/>
              </a:tabLst>
            </a:pPr>
            <a:r>
              <a:rPr lang="en-US" dirty="0">
                <a:sym typeface="Symbol" pitchFamily="18" charset="2"/>
              </a:rPr>
              <a:t>Annual facilities expenditure (FEXP, in millions),</a:t>
            </a:r>
          </a:p>
          <a:p>
            <a:pPr marL="813197" lvl="2" indent="-211931">
              <a:lnSpc>
                <a:spcPct val="120000"/>
              </a:lnSpc>
              <a:spcBef>
                <a:spcPts val="0"/>
              </a:spcBef>
              <a:tabLst>
                <a:tab pos="558404" algn="l"/>
                <a:tab pos="4291013" algn="l"/>
              </a:tabLst>
            </a:pPr>
            <a:r>
              <a:rPr lang="en-US" dirty="0">
                <a:sym typeface="Symbol" pitchFamily="18" charset="2"/>
              </a:rPr>
              <a:t>An indicator for whether or not rural location (Yes =1, No = 0).</a:t>
            </a:r>
          </a:p>
          <a:p>
            <a:pPr marL="813197" lvl="2" indent="-211931">
              <a:lnSpc>
                <a:spcPct val="120000"/>
              </a:lnSpc>
              <a:spcBef>
                <a:spcPts val="0"/>
              </a:spcBef>
              <a:tabLst>
                <a:tab pos="558404" algn="l"/>
                <a:tab pos="4291013" algn="l"/>
              </a:tabLst>
            </a:pPr>
            <a:r>
              <a:rPr lang="en-US" dirty="0">
                <a:sym typeface="Symbol" pitchFamily="18" charset="2"/>
              </a:rPr>
              <a:t>Annual total patient days (TDAYS, in hundreds).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5816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Offset Variable for the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/>
          </a:bodyPr>
          <a:lstStyle/>
          <a:p>
            <a:pPr marL="211931" indent="-211931">
              <a:lnSpc>
                <a:spcPct val="85000"/>
              </a:lnSpc>
              <a:spcBef>
                <a:spcPct val="35000"/>
              </a:spcBef>
              <a:tabLst>
                <a:tab pos="558404" algn="l"/>
                <a:tab pos="4291013" algn="l"/>
              </a:tabLst>
            </a:pPr>
            <a:r>
              <a:rPr lang="en-US" sz="2800" dirty="0">
                <a:sym typeface="Symbol" pitchFamily="18" charset="2"/>
              </a:rPr>
              <a:t>Model only with rural indictor</a:t>
            </a:r>
          </a:p>
          <a:p>
            <a:pPr marL="297656" lvl="1" indent="0">
              <a:spcBef>
                <a:spcPct val="35000"/>
              </a:spcBef>
              <a:tabLst>
                <a:tab pos="558404" algn="l"/>
                <a:tab pos="4291013" algn="l"/>
              </a:tabLst>
            </a:pPr>
            <a:r>
              <a:rPr lang="en-US" sz="2400" dirty="0">
                <a:sym typeface="Symbol" pitchFamily="18" charset="2"/>
              </a:rPr>
              <a:t> Assume that expected number of beds at each nursing home is proportional to the total patient days, TDAYS, then TDAYS serves as the offset variable in the model. </a:t>
            </a:r>
          </a:p>
          <a:p>
            <a:pPr marL="297656" lvl="1" indent="0">
              <a:lnSpc>
                <a:spcPct val="85000"/>
              </a:lnSpc>
              <a:spcBef>
                <a:spcPct val="35000"/>
              </a:spcBef>
              <a:tabLst>
                <a:tab pos="558404" algn="l"/>
                <a:tab pos="4291013" algn="l"/>
              </a:tabLst>
            </a:pPr>
            <a:endParaRPr lang="en-US" sz="1400" dirty="0">
              <a:sym typeface="Symbol" pitchFamily="18" charset="2"/>
            </a:endParaRPr>
          </a:p>
          <a:p>
            <a:pPr marL="297656" lvl="1" indent="0">
              <a:lnSpc>
                <a:spcPct val="85000"/>
              </a:lnSpc>
              <a:spcBef>
                <a:spcPct val="35000"/>
              </a:spcBef>
              <a:tabLst>
                <a:tab pos="558404" algn="l"/>
                <a:tab pos="4291013" algn="l"/>
              </a:tabLst>
            </a:pPr>
            <a:r>
              <a:rPr lang="en-US" sz="1400" dirty="0">
                <a:sym typeface="Symbol" pitchFamily="18" charset="2"/>
              </a:rPr>
              <a:t> </a:t>
            </a:r>
            <a:r>
              <a:rPr lang="en-US" sz="2400" dirty="0">
                <a:sym typeface="Symbol" pitchFamily="18" charset="2"/>
              </a:rPr>
              <a:t>Here we need to use </a:t>
            </a:r>
            <a:r>
              <a:rPr lang="en-US" sz="2400" dirty="0" err="1">
                <a:solidFill>
                  <a:srgbClr val="0000FF"/>
                </a:solidFill>
                <a:sym typeface="Symbol" pitchFamily="18" charset="2"/>
              </a:rPr>
              <a:t>logTDAYS</a:t>
            </a:r>
            <a:r>
              <a:rPr lang="en-US" sz="2400" dirty="0">
                <a:solidFill>
                  <a:srgbClr val="0000FF"/>
                </a:solidFill>
                <a:sym typeface="Symbol" pitchFamily="18" charset="2"/>
              </a:rPr>
              <a:t> = log(TDAYS)</a:t>
            </a:r>
            <a:r>
              <a:rPr lang="en-US" sz="2400" dirty="0">
                <a:sym typeface="Symbol" pitchFamily="18" charset="2"/>
              </a:rPr>
              <a:t> as the offset variable.  </a:t>
            </a:r>
          </a:p>
          <a:p>
            <a:pPr marL="297656" lvl="1" indent="0">
              <a:lnSpc>
                <a:spcPct val="85000"/>
              </a:lnSpc>
              <a:spcBef>
                <a:spcPct val="35000"/>
              </a:spcBef>
              <a:tabLst>
                <a:tab pos="558404" algn="l"/>
                <a:tab pos="4291013" algn="l"/>
              </a:tabLst>
            </a:pPr>
            <a:endParaRPr lang="en-US" sz="2400" dirty="0">
              <a:sym typeface="Symbol" pitchFamily="18" charset="2"/>
            </a:endParaRPr>
          </a:p>
          <a:p>
            <a:pPr marL="297656" lvl="1" indent="0">
              <a:lnSpc>
                <a:spcPct val="85000"/>
              </a:lnSpc>
              <a:spcBef>
                <a:spcPct val="35000"/>
              </a:spcBef>
              <a:tabLst>
                <a:tab pos="558404" algn="l"/>
                <a:tab pos="4291013" algn="l"/>
              </a:tabLst>
            </a:pPr>
            <a:r>
              <a:rPr lang="en-US" sz="2400" dirty="0">
                <a:sym typeface="Symbol" pitchFamily="18" charset="2"/>
              </a:rPr>
              <a:t> The rural indicator variable is categorical with two levels so we have one design variable. 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668780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ym typeface="Symbol" pitchFamily="18" charset="2"/>
              </a:rPr>
              <a:t>Model with Rural Indictor Only</a:t>
            </a:r>
            <a:br>
              <a:rPr lang="en-US" dirty="0">
                <a:sym typeface="Symbol" pitchFamily="18" charset="2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11931" indent="-211931">
              <a:lnSpc>
                <a:spcPct val="110000"/>
              </a:lnSpc>
              <a:spcBef>
                <a:spcPct val="35000"/>
              </a:spcBef>
              <a:tabLst>
                <a:tab pos="558404" algn="l"/>
                <a:tab pos="4291013" algn="l"/>
              </a:tabLst>
            </a:pPr>
            <a:endParaRPr lang="en-US" dirty="0">
              <a:sym typeface="Symbol" pitchFamily="18" charset="2"/>
            </a:endParaRPr>
          </a:p>
          <a:p>
            <a:pPr marL="211931" indent="-211931">
              <a:lnSpc>
                <a:spcPct val="110000"/>
              </a:lnSpc>
              <a:spcBef>
                <a:spcPct val="35000"/>
              </a:spcBef>
              <a:tabLst>
                <a:tab pos="558404" algn="l"/>
                <a:tab pos="4291013" algn="l"/>
              </a:tabLst>
            </a:pPr>
            <a:endParaRPr lang="en-US" dirty="0">
              <a:sym typeface="Symbol" pitchFamily="18" charset="2"/>
            </a:endParaRPr>
          </a:p>
          <a:p>
            <a:pPr marL="211931" indent="-211931">
              <a:lnSpc>
                <a:spcPct val="110000"/>
              </a:lnSpc>
              <a:spcBef>
                <a:spcPct val="35000"/>
              </a:spcBef>
              <a:tabLst>
                <a:tab pos="558404" algn="l"/>
                <a:tab pos="4291013" algn="l"/>
              </a:tabLst>
            </a:pPr>
            <a:endParaRPr lang="en-US" dirty="0">
              <a:sym typeface="Symbol" pitchFamily="18" charset="2"/>
            </a:endParaRPr>
          </a:p>
          <a:p>
            <a:pPr marL="211931" indent="-211931">
              <a:lnSpc>
                <a:spcPct val="110000"/>
              </a:lnSpc>
              <a:spcBef>
                <a:spcPct val="35000"/>
              </a:spcBef>
              <a:tabLst>
                <a:tab pos="558404" algn="l"/>
                <a:tab pos="4291013" algn="l"/>
              </a:tabLst>
            </a:pPr>
            <a:r>
              <a:rPr lang="en-US" sz="2800" dirty="0">
                <a:sym typeface="Symbol" pitchFamily="18" charset="2"/>
              </a:rPr>
              <a:t>So </a:t>
            </a:r>
            <a:r>
              <a:rPr lang="en-US" sz="2800" dirty="0" err="1">
                <a:sym typeface="Symbol" pitchFamily="18" charset="2"/>
              </a:rPr>
              <a:t>exp</a:t>
            </a:r>
            <a:r>
              <a:rPr lang="en-US" sz="2800" dirty="0">
                <a:sym typeface="Symbol" pitchFamily="18" charset="2"/>
              </a:rPr>
              <a:t>(</a:t>
            </a:r>
            <a:r>
              <a:rPr lang="en-US" sz="2800" baseline="-25000" dirty="0">
                <a:sym typeface="Symbol" pitchFamily="18" charset="2"/>
              </a:rPr>
              <a:t>1</a:t>
            </a:r>
            <a:r>
              <a:rPr lang="en-US" sz="2800" dirty="0">
                <a:sym typeface="Symbol" pitchFamily="18" charset="2"/>
              </a:rPr>
              <a:t>)  = </a:t>
            </a:r>
            <a:r>
              <a:rPr lang="en-US" sz="2800" dirty="0" err="1">
                <a:sym typeface="Symbol" pitchFamily="18" charset="2"/>
              </a:rPr>
              <a:t>exp</a:t>
            </a:r>
            <a:r>
              <a:rPr lang="en-US" sz="2800" dirty="0">
                <a:sym typeface="Symbol" pitchFamily="18" charset="2"/>
              </a:rPr>
              <a:t>(-0.064) = 0.938 with 95% CI (</a:t>
            </a:r>
            <a:r>
              <a:rPr lang="en-US" sz="2800" dirty="0" err="1">
                <a:sym typeface="Symbol" pitchFamily="18" charset="2"/>
              </a:rPr>
              <a:t>exp</a:t>
            </a:r>
            <a:r>
              <a:rPr lang="en-US" sz="2800" dirty="0">
                <a:sym typeface="Symbol" pitchFamily="18" charset="2"/>
              </a:rPr>
              <a:t>(-0.1212), </a:t>
            </a:r>
            <a:r>
              <a:rPr lang="en-US" sz="2800" dirty="0" err="1">
                <a:sym typeface="Symbol" pitchFamily="18" charset="2"/>
              </a:rPr>
              <a:t>exp</a:t>
            </a:r>
            <a:r>
              <a:rPr lang="en-US" sz="2800" dirty="0">
                <a:sym typeface="Symbol" pitchFamily="18" charset="2"/>
              </a:rPr>
              <a:t>(-0.0069)) = (0.886, 0.993) – this is the crude estimate. </a:t>
            </a:r>
          </a:p>
          <a:p>
            <a:pPr marL="211931" indent="-211931">
              <a:lnSpc>
                <a:spcPct val="110000"/>
              </a:lnSpc>
              <a:spcBef>
                <a:spcPct val="35000"/>
              </a:spcBef>
              <a:tabLst>
                <a:tab pos="558404" algn="l"/>
                <a:tab pos="4291013" algn="l"/>
              </a:tabLst>
            </a:pPr>
            <a:r>
              <a:rPr lang="en-US" sz="2800" dirty="0">
                <a:sym typeface="Symbol" pitchFamily="18" charset="2"/>
              </a:rPr>
              <a:t>Rural nursing home tends to have few beds and the rate ratio is 0.938. That is, rural nursing home has 0.94 times of beds (per patient-days), of those of  urban nursing homes.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FF9CE-A9BF-EF4F-9A77-95A1062CAC2B}"/>
              </a:ext>
            </a:extLst>
          </p:cNvPr>
          <p:cNvSpPr txBox="1"/>
          <p:nvPr/>
        </p:nvSpPr>
        <p:spPr>
          <a:xfrm>
            <a:off x="4572000" y="1244813"/>
            <a:ext cx="46395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nursing.rural</a:t>
            </a:r>
            <a:r>
              <a:rPr lang="en-US" sz="1600" dirty="0"/>
              <a:t>&lt;-</a:t>
            </a:r>
            <a:r>
              <a:rPr lang="en-US" sz="1600" dirty="0" err="1"/>
              <a:t>glm</a:t>
            </a:r>
            <a:r>
              <a:rPr lang="en-US" sz="1600" dirty="0"/>
              <a:t>(BED~RURAL + offset(log(TDAYS)),</a:t>
            </a:r>
          </a:p>
          <a:p>
            <a:r>
              <a:rPr lang="en-US" sz="1600" dirty="0"/>
              <a:t>                   family=</a:t>
            </a:r>
            <a:r>
              <a:rPr lang="en-US" sz="1600" dirty="0" err="1"/>
              <a:t>poisson</a:t>
            </a:r>
            <a:r>
              <a:rPr lang="en-US" sz="1600" dirty="0"/>
              <a:t>,</a:t>
            </a:r>
          </a:p>
          <a:p>
            <a:r>
              <a:rPr lang="en-US" sz="1600" dirty="0"/>
              <a:t>                   data=nursing)</a:t>
            </a:r>
          </a:p>
          <a:p>
            <a:endParaRPr lang="en-US" sz="1600" dirty="0"/>
          </a:p>
          <a:p>
            <a:r>
              <a:rPr lang="en-US" sz="1600" dirty="0"/>
              <a:t>summary(</a:t>
            </a:r>
            <a:r>
              <a:rPr lang="en-US" sz="1600" dirty="0" err="1"/>
              <a:t>nursing.rural</a:t>
            </a:r>
            <a:r>
              <a:rPr lang="en-US" sz="1600" dirty="0"/>
              <a:t>)</a:t>
            </a:r>
          </a:p>
          <a:p>
            <a:r>
              <a:rPr lang="en-US" sz="1600" dirty="0" err="1"/>
              <a:t>confint</a:t>
            </a:r>
            <a:r>
              <a:rPr lang="en-US" sz="1600" dirty="0"/>
              <a:t>(</a:t>
            </a:r>
            <a:r>
              <a:rPr lang="en-US" sz="1600" dirty="0" err="1"/>
              <a:t>nursing.rural</a:t>
            </a:r>
            <a:r>
              <a:rPr lang="en-US" sz="1600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C525D9-D27A-BC4A-8740-7EFCEC4E7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07911"/>
            <a:ext cx="4433622" cy="8732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BDC610-B0C0-1B46-A98C-FB2F4E03F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59" y="2163762"/>
            <a:ext cx="3141138" cy="57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876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Variable Selection for Poisson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710" y="1676400"/>
            <a:ext cx="8229600" cy="4525963"/>
          </a:xfrm>
        </p:spPr>
        <p:txBody>
          <a:bodyPr>
            <a:noAutofit/>
          </a:bodyPr>
          <a:lstStyle/>
          <a:p>
            <a:pPr marL="211931" indent="-211931">
              <a:lnSpc>
                <a:spcPct val="85000"/>
              </a:lnSpc>
              <a:spcBef>
                <a:spcPct val="35000"/>
              </a:spcBef>
              <a:tabLst>
                <a:tab pos="558404" algn="l"/>
                <a:tab pos="4291013" algn="l"/>
              </a:tabLst>
            </a:pPr>
            <a:r>
              <a:rPr lang="en-US" sz="2600" dirty="0">
                <a:sym typeface="Symbol" pitchFamily="18" charset="2"/>
              </a:rPr>
              <a:t>About selection of variables for a Poisson Regression, we could use similar steps as in a logistic regression.</a:t>
            </a:r>
          </a:p>
          <a:p>
            <a:pPr marL="211931" indent="-211931">
              <a:spcBef>
                <a:spcPct val="50000"/>
              </a:spcBef>
              <a:tabLst>
                <a:tab pos="558404" algn="l"/>
                <a:tab pos="4291013" algn="l"/>
              </a:tabLst>
            </a:pPr>
            <a:r>
              <a:rPr lang="en-US" sz="2600" dirty="0">
                <a:sym typeface="Symbol" pitchFamily="18" charset="2"/>
              </a:rPr>
              <a:t>We could use similar idea to assess confounding.</a:t>
            </a:r>
          </a:p>
          <a:p>
            <a:pPr marL="211931" indent="-211931">
              <a:spcBef>
                <a:spcPct val="50000"/>
              </a:spcBef>
              <a:tabLst>
                <a:tab pos="558404" algn="l"/>
                <a:tab pos="4291013" algn="l"/>
              </a:tabLst>
            </a:pPr>
            <a:r>
              <a:rPr lang="en-US" sz="2600" dirty="0">
                <a:sym typeface="Symbol" pitchFamily="18" charset="2"/>
              </a:rPr>
              <a:t>For parameter interpretation with interaction, we also use similar ideas to those from logistic regression. Just instead of odds ratio or odds, we would say that, at a particular level of a third variable, the rate ratio (categorical variable) is... or for each additional unit of a continuous variable, the rate increases by a </a:t>
            </a:r>
            <a:r>
              <a:rPr lang="en-US" sz="2600" dirty="0" smtClean="0">
                <a:sym typeface="Symbol" pitchFamily="18" charset="2"/>
              </a:rPr>
              <a:t>fold</a:t>
            </a:r>
            <a:r>
              <a:rPr lang="en-US" sz="2600" dirty="0" smtClean="0">
                <a:sym typeface="Symbol" pitchFamily="18" charset="2"/>
              </a:rPr>
              <a:t> </a:t>
            </a:r>
            <a:r>
              <a:rPr lang="en-US" sz="2600" dirty="0">
                <a:sym typeface="Symbol" pitchFamily="18" charset="2"/>
              </a:rPr>
              <a:t>of ...</a:t>
            </a:r>
          </a:p>
          <a:p>
            <a:pPr marL="211931" indent="-211931">
              <a:spcBef>
                <a:spcPct val="50000"/>
              </a:spcBef>
              <a:tabLst>
                <a:tab pos="558404" algn="l"/>
                <a:tab pos="4291013" algn="l"/>
              </a:tabLst>
            </a:pPr>
            <a:r>
              <a:rPr lang="en-US" sz="2600" dirty="0">
                <a:sym typeface="Symbol" pitchFamily="18" charset="2"/>
              </a:rPr>
              <a:t>Any two nested models could be compared by using LRT. 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6513347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ym typeface="Symbol" pitchFamily="18" charset="2"/>
              </a:rPr>
              <a:t>Suppose, after a careful selection of variables, we come to a model:</a:t>
            </a:r>
          </a:p>
          <a:p>
            <a:endParaRPr lang="en-US" sz="2800" dirty="0"/>
          </a:p>
        </p:txBody>
      </p:sp>
      <p:graphicFrame>
        <p:nvGraphicFramePr>
          <p:cNvPr id="4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8221017"/>
              </p:ext>
            </p:extLst>
          </p:nvPr>
        </p:nvGraphicFramePr>
        <p:xfrm>
          <a:off x="609600" y="2895600"/>
          <a:ext cx="7313782" cy="924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0" name="Equation" r:id="rId3" imgW="5155920" imgH="634680" progId="Equation.DSMT4">
                  <p:embed/>
                </p:oleObj>
              </mc:Choice>
              <mc:Fallback>
                <p:oleObj name="Equation" r:id="rId3" imgW="5155920" imgH="634680" progId="Equation.DSMT4">
                  <p:embed/>
                  <p:pic>
                    <p:nvPicPr>
                      <p:cNvPr id="4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895600"/>
                        <a:ext cx="7313782" cy="924612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6274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 and Output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4F414D-AE6F-5140-8294-C61B60EA0C9A}"/>
              </a:ext>
            </a:extLst>
          </p:cNvPr>
          <p:cNvSpPr txBox="1"/>
          <p:nvPr/>
        </p:nvSpPr>
        <p:spPr>
          <a:xfrm>
            <a:off x="457200" y="1524000"/>
            <a:ext cx="76308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nursing.mult</a:t>
            </a:r>
            <a:r>
              <a:rPr lang="en-US" dirty="0"/>
              <a:t>&lt;-</a:t>
            </a:r>
            <a:r>
              <a:rPr lang="en-US" dirty="0" err="1"/>
              <a:t>glm</a:t>
            </a:r>
            <a:r>
              <a:rPr lang="en-US" dirty="0"/>
              <a:t>(BED~RURAL + PCREV*FEXP + NSAL*FEXP + offset(log(TDAYS)),</a:t>
            </a:r>
          </a:p>
          <a:p>
            <a:r>
              <a:rPr lang="en-US" dirty="0"/>
              <a:t>                   family=</a:t>
            </a:r>
            <a:r>
              <a:rPr lang="en-US" dirty="0" err="1"/>
              <a:t>poisson</a:t>
            </a:r>
            <a:r>
              <a:rPr lang="en-US" dirty="0"/>
              <a:t>,</a:t>
            </a:r>
          </a:p>
          <a:p>
            <a:r>
              <a:rPr lang="en-US" dirty="0"/>
              <a:t>                   data=nursing)</a:t>
            </a:r>
          </a:p>
          <a:p>
            <a:endParaRPr lang="en-US" dirty="0"/>
          </a:p>
          <a:p>
            <a:r>
              <a:rPr lang="en-US" dirty="0"/>
              <a:t>summary(</a:t>
            </a:r>
            <a:r>
              <a:rPr lang="en-US" dirty="0" err="1"/>
              <a:t>nursing.mult</a:t>
            </a:r>
            <a:r>
              <a:rPr lang="en-US" dirty="0"/>
              <a:t>)</a:t>
            </a:r>
          </a:p>
          <a:p>
            <a:r>
              <a:rPr lang="en-US" dirty="0" err="1"/>
              <a:t>confint</a:t>
            </a:r>
            <a:r>
              <a:rPr lang="en-US" dirty="0"/>
              <a:t>(</a:t>
            </a:r>
            <a:r>
              <a:rPr lang="en-US" dirty="0" err="1"/>
              <a:t>nursing.mult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1C769A-D726-4D46-B680-DA76C841B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733800"/>
            <a:ext cx="527058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199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11931" indent="-211931">
              <a:lnSpc>
                <a:spcPct val="95000"/>
              </a:lnSpc>
              <a:spcBef>
                <a:spcPct val="35000"/>
              </a:spcBef>
              <a:tabLst>
                <a:tab pos="558404" algn="l"/>
                <a:tab pos="4291013" algn="l"/>
              </a:tabLst>
            </a:pPr>
            <a:r>
              <a:rPr lang="en-US" sz="2800" dirty="0">
                <a:sym typeface="Symbol" pitchFamily="18" charset="2"/>
              </a:rPr>
              <a:t>So in this step, after controlling all the other variables in the model, variable RURAL remains to be very significant (p &lt; 0.001), and rural nursing homes tend to have fewer beds than urban nursing homes (rate ratio = </a:t>
            </a:r>
            <a:r>
              <a:rPr lang="en-US" sz="2800" dirty="0" err="1">
                <a:sym typeface="Symbol" pitchFamily="18" charset="2"/>
              </a:rPr>
              <a:t>exp</a:t>
            </a:r>
            <a:r>
              <a:rPr lang="en-US" sz="2800" dirty="0">
                <a:sym typeface="Symbol" pitchFamily="18" charset="2"/>
              </a:rPr>
              <a:t>(-0.145) = 0.865)).</a:t>
            </a:r>
          </a:p>
          <a:p>
            <a:pPr marL="211931" indent="-211931">
              <a:lnSpc>
                <a:spcPct val="95000"/>
              </a:lnSpc>
              <a:spcBef>
                <a:spcPct val="35000"/>
              </a:spcBef>
              <a:tabLst>
                <a:tab pos="558404" algn="l"/>
                <a:tab pos="4291013" algn="l"/>
              </a:tabLst>
            </a:pPr>
            <a:endParaRPr lang="en-US" sz="2800" dirty="0">
              <a:sym typeface="Symbol" pitchFamily="18" charset="2"/>
            </a:endParaRPr>
          </a:p>
          <a:p>
            <a:pPr marL="211931" indent="-211931">
              <a:lnSpc>
                <a:spcPct val="95000"/>
              </a:lnSpc>
              <a:spcBef>
                <a:spcPct val="35000"/>
              </a:spcBef>
              <a:tabLst>
                <a:tab pos="558404" algn="l"/>
                <a:tab pos="4291013" algn="l"/>
              </a:tabLst>
            </a:pPr>
            <a:r>
              <a:rPr lang="en-US" sz="2800" dirty="0">
                <a:sym typeface="Symbol" pitchFamily="18" charset="2"/>
              </a:rPr>
              <a:t>Now the question is: Does the model have an overall goodness of fit?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434054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Test Goodness of Fit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696" y="1524000"/>
            <a:ext cx="8422103" cy="5181600"/>
          </a:xfrm>
        </p:spPr>
        <p:txBody>
          <a:bodyPr>
            <a:normAutofit lnSpcReduction="10000"/>
          </a:bodyPr>
          <a:lstStyle/>
          <a:p>
            <a:pPr marL="257175" indent="-257175">
              <a:lnSpc>
                <a:spcPct val="95000"/>
              </a:lnSpc>
              <a:spcBef>
                <a:spcPct val="50000"/>
              </a:spcBef>
              <a:buSzPct val="125000"/>
              <a:tabLst>
                <a:tab pos="558404" algn="l"/>
                <a:tab pos="4291013" algn="l"/>
              </a:tabLst>
            </a:pPr>
            <a:r>
              <a:rPr lang="en-US" sz="2800" dirty="0">
                <a:sym typeface="Symbol" pitchFamily="18" charset="2"/>
              </a:rPr>
              <a:t>Recall that we used chi-square test based on deviance and Pearson’s chi-square to test for goodness of fit in logistic regression. </a:t>
            </a:r>
          </a:p>
          <a:p>
            <a:pPr marL="257175" indent="-257175">
              <a:lnSpc>
                <a:spcPct val="95000"/>
              </a:lnSpc>
              <a:spcBef>
                <a:spcPct val="50000"/>
              </a:spcBef>
              <a:buSzPct val="125000"/>
              <a:tabLst>
                <a:tab pos="558404" algn="l"/>
                <a:tab pos="4291013" algn="l"/>
              </a:tabLst>
            </a:pPr>
            <a:r>
              <a:rPr lang="en-US" sz="2800" dirty="0">
                <a:sym typeface="Symbol" pitchFamily="18" charset="2"/>
              </a:rPr>
              <a:t>We would use the same tests in Poisson regression.</a:t>
            </a:r>
          </a:p>
          <a:p>
            <a:pPr marL="257175" lvl="1" indent="-257175">
              <a:lnSpc>
                <a:spcPct val="95000"/>
              </a:lnSpc>
              <a:spcBef>
                <a:spcPct val="50000"/>
              </a:spcBef>
              <a:buSzPct val="125000"/>
              <a:tabLst>
                <a:tab pos="558404" algn="l"/>
                <a:tab pos="4291013" algn="l"/>
              </a:tabLst>
            </a:pPr>
            <a:r>
              <a:rPr lang="en-US" sz="2600" dirty="0"/>
              <a:t>The distribution of the statistics </a:t>
            </a:r>
            <a:r>
              <a:rPr lang="en-US" sz="2600" i="1" dirty="0"/>
              <a:t>D</a:t>
            </a:r>
            <a:r>
              <a:rPr lang="en-US" sz="2600" dirty="0"/>
              <a:t> and </a:t>
            </a:r>
            <a:r>
              <a:rPr lang="en-US" sz="26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600" i="1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600" dirty="0"/>
              <a:t> under the assumption that the fitted model is correct in all aspects is: </a:t>
            </a:r>
          </a:p>
          <a:p>
            <a:pPr marL="257175" lvl="1" indent="-257175">
              <a:lnSpc>
                <a:spcPct val="95000"/>
              </a:lnSpc>
              <a:spcBef>
                <a:spcPct val="35000"/>
              </a:spcBef>
              <a:buSzPct val="125000"/>
              <a:tabLst>
                <a:tab pos="558404" algn="l"/>
                <a:tab pos="4291013" algn="l"/>
              </a:tabLst>
            </a:pPr>
            <a:endParaRPr lang="en-US" dirty="0"/>
          </a:p>
          <a:p>
            <a:pPr marL="257175" lvl="1" indent="-257175">
              <a:lnSpc>
                <a:spcPct val="95000"/>
              </a:lnSpc>
              <a:spcBef>
                <a:spcPct val="35000"/>
              </a:spcBef>
              <a:buSzPct val="125000"/>
              <a:tabLst>
                <a:tab pos="558404" algn="l"/>
                <a:tab pos="4291013" algn="l"/>
              </a:tabLst>
            </a:pPr>
            <a:endParaRPr lang="en-US" sz="750" dirty="0"/>
          </a:p>
          <a:p>
            <a:pPr marL="185166" lvl="2" indent="0">
              <a:spcBef>
                <a:spcPts val="0"/>
              </a:spcBef>
              <a:buSzPct val="125000"/>
              <a:buNone/>
              <a:tabLst>
                <a:tab pos="558404" algn="l"/>
                <a:tab pos="4291013" algn="l"/>
              </a:tabLst>
            </a:pPr>
            <a:r>
              <a:rPr lang="en-US" dirty="0"/>
              <a:t>   where </a:t>
            </a:r>
            <a:r>
              <a:rPr lang="en-US" i="1" dirty="0"/>
              <a:t>p</a:t>
            </a:r>
            <a:r>
              <a:rPr lang="en-US" dirty="0"/>
              <a:t> is the number of non-intercept parameters in the    </a:t>
            </a:r>
          </a:p>
          <a:p>
            <a:pPr marL="185166" lvl="2" indent="0">
              <a:spcBef>
                <a:spcPts val="0"/>
              </a:spcBef>
              <a:buSzPct val="125000"/>
              <a:buNone/>
              <a:tabLst>
                <a:tab pos="558404" algn="l"/>
                <a:tab pos="4291013" algn="l"/>
              </a:tabLst>
            </a:pPr>
            <a:r>
              <a:rPr lang="en-US" dirty="0"/>
              <a:t>   model.</a:t>
            </a:r>
          </a:p>
          <a:p>
            <a:pPr marL="211931" indent="-211931">
              <a:lnSpc>
                <a:spcPct val="95000"/>
              </a:lnSpc>
              <a:spcBef>
                <a:spcPct val="50000"/>
              </a:spcBef>
              <a:tabLst>
                <a:tab pos="558404" algn="l"/>
                <a:tab pos="4291013" algn="l"/>
              </a:tabLst>
            </a:pPr>
            <a:r>
              <a:rPr lang="en-US" sz="2400" dirty="0">
                <a:sym typeface="Symbol" pitchFamily="18" charset="2"/>
              </a:rPr>
              <a:t>For a Poisson model, </a:t>
            </a:r>
            <a:r>
              <a:rPr lang="en-US" sz="2400" dirty="0"/>
              <a:t>test for goodness of fit based on deviance is preferred as it usually provides a better approximation of normality. </a:t>
            </a:r>
          </a:p>
        </p:txBody>
      </p:sp>
      <p:graphicFrame>
        <p:nvGraphicFramePr>
          <p:cNvPr id="4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2857901"/>
              </p:ext>
            </p:extLst>
          </p:nvPr>
        </p:nvGraphicFramePr>
        <p:xfrm>
          <a:off x="1752600" y="4114800"/>
          <a:ext cx="1676400" cy="587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2" name="Equation" r:id="rId3" imgW="698400" imgH="253800" progId="Equation.DSMT4">
                  <p:embed/>
                </p:oleObj>
              </mc:Choice>
              <mc:Fallback>
                <p:oleObj name="Equation" r:id="rId3" imgW="698400" imgH="253800" progId="Equation.DSMT4">
                  <p:embed/>
                  <p:pic>
                    <p:nvPicPr>
                      <p:cNvPr id="4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4114800"/>
                        <a:ext cx="1676400" cy="587904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379889"/>
              </p:ext>
            </p:extLst>
          </p:nvPr>
        </p:nvGraphicFramePr>
        <p:xfrm>
          <a:off x="4199108" y="4135821"/>
          <a:ext cx="1858791" cy="587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3" name="Equation" r:id="rId5" imgW="774360" imgH="253800" progId="Equation.DSMT4">
                  <p:embed/>
                </p:oleObj>
              </mc:Choice>
              <mc:Fallback>
                <p:oleObj name="Equation" r:id="rId5" imgW="774360" imgH="253800" progId="Equation.DSMT4">
                  <p:embed/>
                  <p:pic>
                    <p:nvPicPr>
                      <p:cNvPr id="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9108" y="4135821"/>
                        <a:ext cx="1858791" cy="587905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13381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 for Goodness of Fit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Symbol" pitchFamily="18" charset="2"/>
              </a:rPr>
              <a:t>After fitting a Poisson regression model:</a:t>
            </a:r>
          </a:p>
          <a:p>
            <a:endParaRPr lang="en-US" dirty="0"/>
          </a:p>
        </p:txBody>
      </p:sp>
      <p:sp>
        <p:nvSpPr>
          <p:cNvPr id="5" name="Rectangle 69"/>
          <p:cNvSpPr>
            <a:spLocks noChangeArrowheads="1"/>
          </p:cNvSpPr>
          <p:nvPr/>
        </p:nvSpPr>
        <p:spPr bwMode="auto">
          <a:xfrm>
            <a:off x="5105400" y="5669246"/>
            <a:ext cx="1981200" cy="501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11931" indent="-211931">
              <a:lnSpc>
                <a:spcPct val="95000"/>
              </a:lnSpc>
              <a:spcBef>
                <a:spcPct val="30000"/>
              </a:spcBef>
              <a:tabLst>
                <a:tab pos="558404" algn="l"/>
                <a:tab pos="4291013" algn="l"/>
              </a:tabLst>
            </a:pPr>
            <a:r>
              <a:rPr lang="en-US" sz="2800" dirty="0">
                <a:solidFill>
                  <a:srgbClr val="0000FF"/>
                </a:solidFill>
                <a:sym typeface="Symbol" pitchFamily="18" charset="2"/>
              </a:rPr>
              <a:t> A good fit?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5C0735-F050-0B48-B408-C13F91927509}"/>
              </a:ext>
            </a:extLst>
          </p:cNvPr>
          <p:cNvSpPr txBox="1"/>
          <p:nvPr/>
        </p:nvSpPr>
        <p:spPr>
          <a:xfrm>
            <a:off x="685800" y="2328981"/>
            <a:ext cx="70757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 Test based on deviance</a:t>
            </a:r>
          </a:p>
          <a:p>
            <a:r>
              <a:rPr lang="en-US" dirty="0"/>
              <a:t>sum(</a:t>
            </a:r>
            <a:r>
              <a:rPr lang="en-US" dirty="0" err="1"/>
              <a:t>nursing.mult$deviance</a:t>
            </a:r>
            <a:r>
              <a:rPr lang="en-US" dirty="0"/>
              <a:t>)</a:t>
            </a:r>
          </a:p>
          <a:p>
            <a:r>
              <a:rPr lang="en-US" dirty="0" err="1"/>
              <a:t>pchisq</a:t>
            </a:r>
            <a:r>
              <a:rPr lang="en-US" dirty="0"/>
              <a:t>(</a:t>
            </a:r>
            <a:r>
              <a:rPr lang="en-US" dirty="0" err="1"/>
              <a:t>nursing.mult$deviance</a:t>
            </a:r>
            <a:r>
              <a:rPr lang="en-US" dirty="0"/>
              <a:t>, </a:t>
            </a:r>
            <a:r>
              <a:rPr lang="en-US" dirty="0" err="1"/>
              <a:t>df</a:t>
            </a:r>
            <a:r>
              <a:rPr lang="en-US" dirty="0"/>
              <a:t>=</a:t>
            </a:r>
            <a:r>
              <a:rPr lang="en-US" dirty="0" err="1"/>
              <a:t>nursing.mult$df.residual</a:t>
            </a:r>
            <a:r>
              <a:rPr lang="en-US" dirty="0"/>
              <a:t>, </a:t>
            </a:r>
            <a:r>
              <a:rPr lang="en-US" dirty="0" err="1"/>
              <a:t>lower.tail</a:t>
            </a:r>
            <a:r>
              <a:rPr lang="en-US" dirty="0"/>
              <a:t>=FALSE)</a:t>
            </a:r>
          </a:p>
          <a:p>
            <a:endParaRPr lang="en-US" dirty="0"/>
          </a:p>
          <a:p>
            <a:r>
              <a:rPr lang="en-US" dirty="0"/>
              <a:t>[1] 205.085 [1] 2.657744e-22</a:t>
            </a:r>
          </a:p>
          <a:p>
            <a:endParaRPr lang="en-US" dirty="0"/>
          </a:p>
          <a:p>
            <a:r>
              <a:rPr lang="en-US" dirty="0"/>
              <a:t># Test based on Pearson residuals</a:t>
            </a:r>
          </a:p>
          <a:p>
            <a:r>
              <a:rPr lang="en-US" dirty="0"/>
              <a:t>sum(residuals(</a:t>
            </a:r>
            <a:r>
              <a:rPr lang="en-US" dirty="0" err="1"/>
              <a:t>nursing.mult</a:t>
            </a:r>
            <a:r>
              <a:rPr lang="en-US" dirty="0"/>
              <a:t>, type="</a:t>
            </a:r>
            <a:r>
              <a:rPr lang="en-US" dirty="0" err="1"/>
              <a:t>pearson</a:t>
            </a:r>
            <a:r>
              <a:rPr lang="en-US" dirty="0"/>
              <a:t>")^2)</a:t>
            </a:r>
          </a:p>
          <a:p>
            <a:r>
              <a:rPr lang="en-US" dirty="0" err="1"/>
              <a:t>pchisq</a:t>
            </a:r>
            <a:r>
              <a:rPr lang="en-US" dirty="0"/>
              <a:t>(220.999, </a:t>
            </a:r>
            <a:r>
              <a:rPr lang="en-US" dirty="0" err="1"/>
              <a:t>df</a:t>
            </a:r>
            <a:r>
              <a:rPr lang="en-US" dirty="0"/>
              <a:t>=</a:t>
            </a:r>
            <a:r>
              <a:rPr lang="en-US" dirty="0" err="1"/>
              <a:t>nursing.mult$df.residual</a:t>
            </a:r>
            <a:r>
              <a:rPr lang="en-US" dirty="0"/>
              <a:t>, </a:t>
            </a:r>
            <a:r>
              <a:rPr lang="en-US" dirty="0" err="1"/>
              <a:t>lower.tail</a:t>
            </a:r>
            <a:r>
              <a:rPr lang="en-US" dirty="0"/>
              <a:t>=FALSE)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F96C9D-1C4F-504F-BF56-0564EDDF374B}"/>
              </a:ext>
            </a:extLst>
          </p:cNvPr>
          <p:cNvSpPr/>
          <p:nvPr/>
        </p:nvSpPr>
        <p:spPr>
          <a:xfrm>
            <a:off x="685800" y="5620002"/>
            <a:ext cx="32143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[1] 220.999 [1] 4.556828e-25</a:t>
            </a:r>
          </a:p>
        </p:txBody>
      </p:sp>
    </p:spTree>
    <p:extLst>
      <p:ext uri="{BB962C8B-B14F-4D97-AF65-F5344CB8AC3E}">
        <p14:creationId xmlns:p14="http://schemas.microsoft.com/office/powerpoint/2010/main" val="189414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Over-dispersion (I)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11931" indent="-211931">
              <a:lnSpc>
                <a:spcPct val="95000"/>
              </a:lnSpc>
              <a:spcBef>
                <a:spcPct val="50000"/>
              </a:spcBef>
              <a:tabLst>
                <a:tab pos="558404" algn="l"/>
                <a:tab pos="4291013" algn="l"/>
              </a:tabLst>
            </a:pPr>
            <a:r>
              <a:rPr lang="en-US" sz="2600" dirty="0"/>
              <a:t>For a correctly specified model, the Pearson chi-square</a:t>
            </a:r>
            <a:r>
              <a:rPr lang="en-US" sz="2600" dirty="0">
                <a:solidFill>
                  <a:srgbClr val="0000FF"/>
                </a:solidFill>
              </a:rPr>
              <a:t> </a:t>
            </a:r>
            <a:r>
              <a:rPr lang="en-US" sz="2600" dirty="0"/>
              <a:t>statistic and the deviance, divided by their degrees of freedom, should be approximately equal to one.  </a:t>
            </a:r>
          </a:p>
          <a:p>
            <a:pPr marL="211931" indent="-211931">
              <a:lnSpc>
                <a:spcPct val="95000"/>
              </a:lnSpc>
              <a:spcBef>
                <a:spcPct val="50000"/>
              </a:spcBef>
              <a:tabLst>
                <a:tab pos="558404" algn="l"/>
                <a:tab pos="4291013" algn="l"/>
              </a:tabLst>
            </a:pPr>
            <a:r>
              <a:rPr lang="en-US" sz="2600" dirty="0"/>
              <a:t>Now we have </a:t>
            </a:r>
          </a:p>
          <a:p>
            <a:pPr lvl="4">
              <a:buNone/>
              <a:tabLst>
                <a:tab pos="558404" algn="l"/>
                <a:tab pos="4291013" algn="l"/>
              </a:tabLst>
            </a:pPr>
            <a:r>
              <a:rPr lang="en-US" sz="2600" dirty="0">
                <a:cs typeface="Courier New" pitchFamily="49" charset="0"/>
              </a:rPr>
              <a:t>D =  205.0848</a:t>
            </a:r>
          </a:p>
          <a:p>
            <a:pPr lvl="4">
              <a:buNone/>
              <a:tabLst>
                <a:tab pos="558404" algn="l"/>
                <a:tab pos="4291013" algn="l"/>
              </a:tabLst>
            </a:pPr>
            <a:r>
              <a:rPr lang="en-US" sz="2600" dirty="0" err="1">
                <a:cs typeface="Courier New" pitchFamily="49" charset="0"/>
              </a:rPr>
              <a:t>df</a:t>
            </a:r>
            <a:r>
              <a:rPr lang="en-US" sz="2600" dirty="0">
                <a:cs typeface="Courier New" pitchFamily="49" charset="0"/>
              </a:rPr>
              <a:t> = 45</a:t>
            </a:r>
          </a:p>
          <a:p>
            <a:pPr marL="211931" indent="-211931">
              <a:lnSpc>
                <a:spcPct val="95000"/>
              </a:lnSpc>
              <a:spcBef>
                <a:spcPct val="50000"/>
              </a:spcBef>
              <a:tabLst>
                <a:tab pos="558404" algn="l"/>
                <a:tab pos="4291013" algn="l"/>
              </a:tabLst>
            </a:pPr>
            <a:r>
              <a:rPr lang="en-US" sz="2600" dirty="0"/>
              <a:t>When their values are much larger than one, the assumption of Poisson variability is not valid and the data are said to exhibit </a:t>
            </a:r>
            <a:r>
              <a:rPr lang="en-US" sz="2600" b="1" dirty="0"/>
              <a:t>over-dispersion</a:t>
            </a:r>
            <a:r>
              <a:rPr lang="en-US" sz="2600" dirty="0"/>
              <a:t>. 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733287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Poisson Distribution (II)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10741" indent="-210741">
              <a:tabLst>
                <a:tab pos="254794" algn="l"/>
                <a:tab pos="4291013" algn="l"/>
              </a:tabLst>
            </a:pPr>
            <a:r>
              <a:rPr lang="en-US" altLang="en-US" sz="2800" dirty="0"/>
              <a:t>If we look at the probability of </a:t>
            </a:r>
            <a:r>
              <a:rPr lang="en-US" altLang="en-US" sz="2800" i="1" dirty="0"/>
              <a:t>y</a:t>
            </a:r>
            <a:r>
              <a:rPr lang="en-US" altLang="en-US" sz="2800" dirty="0"/>
              <a:t> events </a:t>
            </a:r>
            <a:r>
              <a:rPr lang="en-US" altLang="en-US" sz="2800" u="sng" dirty="0"/>
              <a:t>in a time period </a:t>
            </a:r>
            <a:r>
              <a:rPr lang="en-US" altLang="en-US" sz="2800" i="1" u="sng" dirty="0"/>
              <a:t>t</a:t>
            </a:r>
            <a:r>
              <a:rPr lang="en-US" altLang="en-US" sz="2800" dirty="0"/>
              <a:t> for a Poisson random variable, we could write: </a:t>
            </a:r>
          </a:p>
          <a:p>
            <a:pPr marL="210741" indent="-210741">
              <a:tabLst>
                <a:tab pos="254794" algn="l"/>
                <a:tab pos="4291013" algn="l"/>
              </a:tabLst>
            </a:pPr>
            <a:endParaRPr lang="en-US" altLang="en-US" sz="1600" dirty="0" smtClean="0"/>
          </a:p>
          <a:p>
            <a:pPr marL="210741" indent="-210741">
              <a:tabLst>
                <a:tab pos="254794" algn="l"/>
                <a:tab pos="4291013" algn="l"/>
              </a:tabLst>
            </a:pPr>
            <a:endParaRPr lang="en-US" altLang="en-US" sz="1600" dirty="0"/>
          </a:p>
          <a:p>
            <a:pPr marL="210741" indent="-210741">
              <a:tabLst>
                <a:tab pos="254794" algn="l"/>
                <a:tab pos="4291013" algn="l"/>
              </a:tabLst>
            </a:pPr>
            <a:endParaRPr lang="en-US" altLang="en-US" sz="1600" dirty="0"/>
          </a:p>
          <a:p>
            <a:pPr marL="210741" indent="-210741">
              <a:tabLst>
                <a:tab pos="254794" algn="l"/>
                <a:tab pos="4291013" algn="l"/>
              </a:tabLst>
            </a:pPr>
            <a:endParaRPr lang="en-US" altLang="en-US" sz="1600" dirty="0"/>
          </a:p>
          <a:p>
            <a:pPr marL="210741" indent="-210741">
              <a:tabLst>
                <a:tab pos="254794" algn="l"/>
                <a:tab pos="4291013" algn="l"/>
              </a:tabLst>
            </a:pPr>
            <a:endParaRPr lang="en-US" altLang="en-US" sz="1600" dirty="0"/>
          </a:p>
          <a:p>
            <a:pPr marL="0" indent="0">
              <a:buNone/>
              <a:tabLst>
                <a:tab pos="254794" algn="l"/>
                <a:tab pos="4291013" algn="l"/>
              </a:tabLst>
            </a:pPr>
            <a:endParaRPr lang="en-US" altLang="en-US" sz="1600" dirty="0" smtClean="0"/>
          </a:p>
          <a:p>
            <a:pPr marL="0" indent="0">
              <a:buNone/>
              <a:tabLst>
                <a:tab pos="254794" algn="l"/>
                <a:tab pos="4291013" algn="l"/>
              </a:tabLst>
            </a:pPr>
            <a:endParaRPr lang="en-US" altLang="en-US" sz="1600" dirty="0"/>
          </a:p>
          <a:p>
            <a:pPr marL="0" indent="0">
              <a:buNone/>
              <a:tabLst>
                <a:tab pos="254794" algn="l"/>
                <a:tab pos="4291013" algn="l"/>
              </a:tabLst>
            </a:pPr>
            <a:endParaRPr lang="en-US" altLang="en-US" sz="1600" dirty="0"/>
          </a:p>
          <a:p>
            <a:pPr marL="210741" indent="-210741">
              <a:tabLst>
                <a:tab pos="254794" algn="l"/>
                <a:tab pos="4291013" algn="l"/>
              </a:tabLst>
            </a:pPr>
            <a:r>
              <a:rPr lang="en-US" altLang="en-US" sz="2800" dirty="0"/>
              <a:t>What does </a:t>
            </a:r>
            <a:r>
              <a:rPr lang="en-US" altLang="en-US" sz="2800" dirty="0">
                <a:sym typeface="Symbol" pitchFamily="18" charset="2"/>
              </a:rPr>
              <a:t></a:t>
            </a:r>
            <a:r>
              <a:rPr lang="en-US" altLang="en-US" sz="2800" dirty="0"/>
              <a:t> represent here?</a:t>
            </a:r>
          </a:p>
          <a:p>
            <a:endParaRPr lang="en-US" dirty="0"/>
          </a:p>
        </p:txBody>
      </p:sp>
      <p:graphicFrame>
        <p:nvGraphicFramePr>
          <p:cNvPr id="4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2993525"/>
              </p:ext>
            </p:extLst>
          </p:nvPr>
        </p:nvGraphicFramePr>
        <p:xfrm>
          <a:off x="838200" y="3124200"/>
          <a:ext cx="7112359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" name="Equation" r:id="rId3" imgW="6832600" imgH="1485900" progId="Equation.DSMT4">
                  <p:embed/>
                </p:oleObj>
              </mc:Choice>
              <mc:Fallback>
                <p:oleObj name="Equation" r:id="rId3" imgW="6832600" imgH="1485900" progId="Equation.DSMT4">
                  <p:embed/>
                  <p:pic>
                    <p:nvPicPr>
                      <p:cNvPr id="4" name="Object 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124200"/>
                        <a:ext cx="7112359" cy="16764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99383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Over-dispersion (II)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11931" indent="-211931">
              <a:lnSpc>
                <a:spcPct val="95000"/>
              </a:lnSpc>
              <a:spcBef>
                <a:spcPct val="45000"/>
              </a:spcBef>
              <a:tabLst>
                <a:tab pos="558404" algn="l"/>
                <a:tab pos="4291013" algn="l"/>
              </a:tabLst>
            </a:pPr>
            <a:r>
              <a:rPr lang="en-US" sz="2600" dirty="0">
                <a:sym typeface="Symbol" pitchFamily="18" charset="2"/>
              </a:rPr>
              <a:t>Actually, in practice, it is rare to have a Poisson distribution with mean equal to variance and it is the norm to handling over-dispersion in Poisson regression. </a:t>
            </a:r>
          </a:p>
          <a:p>
            <a:pPr marL="211931" indent="-211931">
              <a:lnSpc>
                <a:spcPct val="95000"/>
              </a:lnSpc>
              <a:spcBef>
                <a:spcPct val="45000"/>
              </a:spcBef>
              <a:tabLst>
                <a:tab pos="558404" algn="l"/>
                <a:tab pos="4291013" algn="l"/>
              </a:tabLst>
            </a:pPr>
            <a:r>
              <a:rPr lang="en-US" sz="2600" dirty="0">
                <a:sym typeface="Symbol" pitchFamily="18" charset="2"/>
              </a:rPr>
              <a:t>So when we work with Poisson regression, after we have done all relevant check for our models (entering all important terms, interactions, confounding variables, correct scales of continuous variables, no multi-</a:t>
            </a:r>
            <a:r>
              <a:rPr lang="en-US" sz="2600" dirty="0" err="1">
                <a:sym typeface="Symbol" pitchFamily="18" charset="2"/>
              </a:rPr>
              <a:t>colinearity</a:t>
            </a:r>
            <a:r>
              <a:rPr lang="en-US" sz="2600" dirty="0">
                <a:sym typeface="Symbol" pitchFamily="18" charset="2"/>
              </a:rPr>
              <a:t>, no outliers... </a:t>
            </a:r>
            <a:r>
              <a:rPr lang="en-US" sz="2600" dirty="0" err="1">
                <a:sym typeface="Symbol" pitchFamily="18" charset="2"/>
              </a:rPr>
              <a:t>etc</a:t>
            </a:r>
            <a:r>
              <a:rPr lang="en-US" sz="2600" dirty="0">
                <a:sym typeface="Symbol" pitchFamily="18" charset="2"/>
              </a:rPr>
              <a:t>), </a:t>
            </a:r>
          </a:p>
          <a:p>
            <a:pPr marL="297656" lvl="1" indent="0">
              <a:lnSpc>
                <a:spcPct val="95000"/>
              </a:lnSpc>
              <a:spcBef>
                <a:spcPct val="45000"/>
              </a:spcBef>
              <a:tabLst>
                <a:tab pos="558404" algn="l"/>
                <a:tab pos="4291013" algn="l"/>
              </a:tabLst>
            </a:pPr>
            <a:r>
              <a:rPr lang="en-US" sz="2000" dirty="0"/>
              <a:t> </a:t>
            </a:r>
            <a:r>
              <a:rPr lang="en-US" sz="2400" dirty="0"/>
              <a:t>Tests for Goodness of fit still does not show a good fit and we need to correct for </a:t>
            </a:r>
            <a:r>
              <a:rPr lang="en-US" sz="2400" b="1" dirty="0"/>
              <a:t>over-dispersion</a:t>
            </a:r>
            <a:r>
              <a:rPr lang="en-US" sz="2400" dirty="0"/>
              <a:t>. 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4215915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sz="4000" dirty="0"/>
              <a:t>Over-dispersion</a:t>
            </a:r>
            <a:r>
              <a:rPr lang="en-US" dirty="0"/>
              <a:t> (III)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434" y="1447800"/>
            <a:ext cx="8229600" cy="5334000"/>
          </a:xfrm>
        </p:spPr>
        <p:txBody>
          <a:bodyPr>
            <a:normAutofit fontScale="62500" lnSpcReduction="20000"/>
          </a:bodyPr>
          <a:lstStyle/>
          <a:p>
            <a:pPr marL="211931" indent="-211931">
              <a:lnSpc>
                <a:spcPct val="110000"/>
              </a:lnSpc>
              <a:tabLst>
                <a:tab pos="558404" algn="l"/>
                <a:tab pos="4291013" algn="l"/>
              </a:tabLst>
            </a:pPr>
            <a:r>
              <a:rPr lang="en-US" sz="3700" dirty="0"/>
              <a:t>To correct for over-dispersion and estimate “Dispersion parameter”: </a:t>
            </a:r>
          </a:p>
          <a:p>
            <a:pPr marL="211931" indent="-211931">
              <a:lnSpc>
                <a:spcPct val="110000"/>
              </a:lnSpc>
              <a:tabLst>
                <a:tab pos="558404" algn="l"/>
                <a:tab pos="4291013" algn="l"/>
              </a:tabLst>
            </a:pPr>
            <a:endParaRPr lang="en-US" sz="3700" dirty="0"/>
          </a:p>
          <a:p>
            <a:pPr marL="211931" indent="-211931">
              <a:lnSpc>
                <a:spcPct val="110000"/>
              </a:lnSpc>
              <a:tabLst>
                <a:tab pos="558404" algn="l"/>
                <a:tab pos="4291013" algn="l"/>
              </a:tabLst>
            </a:pPr>
            <a:endParaRPr lang="en-US" sz="3700" dirty="0">
              <a:sym typeface="Symbol" pitchFamily="18" charset="2"/>
            </a:endParaRPr>
          </a:p>
          <a:p>
            <a:pPr marL="211931" indent="-211931">
              <a:lnSpc>
                <a:spcPct val="110000"/>
              </a:lnSpc>
              <a:tabLst>
                <a:tab pos="558404" algn="l"/>
                <a:tab pos="4291013" algn="l"/>
              </a:tabLst>
            </a:pPr>
            <a:endParaRPr lang="en-US" sz="3700" dirty="0">
              <a:sym typeface="Symbol" pitchFamily="18" charset="2"/>
            </a:endParaRPr>
          </a:p>
          <a:p>
            <a:pPr marL="211931" indent="-211931">
              <a:lnSpc>
                <a:spcPct val="110000"/>
              </a:lnSpc>
              <a:tabLst>
                <a:tab pos="558404" algn="l"/>
                <a:tab pos="4291013" algn="l"/>
              </a:tabLst>
            </a:pPr>
            <a:endParaRPr lang="en-US" sz="3700" dirty="0">
              <a:sym typeface="Symbol" pitchFamily="18" charset="2"/>
            </a:endParaRPr>
          </a:p>
          <a:p>
            <a:pPr marL="211931" indent="-211931">
              <a:lnSpc>
                <a:spcPct val="110000"/>
              </a:lnSpc>
              <a:tabLst>
                <a:tab pos="558404" algn="l"/>
                <a:tab pos="4291013" algn="l"/>
              </a:tabLst>
            </a:pPr>
            <a:endParaRPr lang="en-US" sz="3700" dirty="0">
              <a:sym typeface="Symbol" pitchFamily="18" charset="2"/>
            </a:endParaRPr>
          </a:p>
          <a:p>
            <a:pPr marL="211931" indent="-211931">
              <a:lnSpc>
                <a:spcPct val="110000"/>
              </a:lnSpc>
              <a:spcBef>
                <a:spcPct val="45000"/>
              </a:spcBef>
              <a:tabLst>
                <a:tab pos="558404" algn="l"/>
                <a:tab pos="4291013" algn="l"/>
              </a:tabLst>
            </a:pPr>
            <a:r>
              <a:rPr lang="en-US" sz="3700" dirty="0" smtClean="0"/>
              <a:t>One </a:t>
            </a:r>
            <a:r>
              <a:rPr lang="en-US" sz="3700" dirty="0"/>
              <a:t>way of correcting over/under-dispersion is to multiply the covariance matrix by either </a:t>
            </a:r>
            <a:r>
              <a:rPr lang="en-US" sz="3700" b="1" dirty="0"/>
              <a:t>dispersion parameter</a:t>
            </a:r>
            <a:r>
              <a:rPr lang="en-US" sz="3700" dirty="0"/>
              <a:t>, which is easy to implement. </a:t>
            </a:r>
          </a:p>
          <a:p>
            <a:pPr marL="211931" indent="-211931">
              <a:lnSpc>
                <a:spcPct val="110000"/>
              </a:lnSpc>
              <a:spcBef>
                <a:spcPct val="40000"/>
              </a:spcBef>
              <a:tabLst>
                <a:tab pos="558404" algn="l"/>
                <a:tab pos="4291013" algn="l"/>
              </a:tabLst>
            </a:pPr>
            <a:r>
              <a:rPr lang="en-US" sz="3700" dirty="0"/>
              <a:t>Note that the parameter estimates are not changed by this method. However, their standard errors are adjusted for over/under dispersion, affecting their significance tests.</a:t>
            </a:r>
            <a:endParaRPr lang="en-US" sz="3700" dirty="0">
              <a:sym typeface="Symbol" pitchFamily="18" charset="2"/>
            </a:endParaRPr>
          </a:p>
          <a:p>
            <a:endParaRPr lang="en-US" dirty="0"/>
          </a:p>
        </p:txBody>
      </p:sp>
      <p:graphicFrame>
        <p:nvGraphicFramePr>
          <p:cNvPr id="4" name="Object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9891000"/>
              </p:ext>
            </p:extLst>
          </p:nvPr>
        </p:nvGraphicFramePr>
        <p:xfrm>
          <a:off x="656527" y="2362200"/>
          <a:ext cx="7830945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8" name="Equation" r:id="rId3" imgW="4254480" imgH="736560" progId="Equation.DSMT4">
                  <p:embed/>
                </p:oleObj>
              </mc:Choice>
              <mc:Fallback>
                <p:oleObj name="Equation" r:id="rId3" imgW="4254480" imgH="736560" progId="Equation.DSMT4">
                  <p:embed/>
                  <p:pic>
                    <p:nvPicPr>
                      <p:cNvPr id="4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527" y="2362200"/>
                        <a:ext cx="7830945" cy="144780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54335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886700" cy="994172"/>
          </a:xfrm>
        </p:spPr>
        <p:txBody>
          <a:bodyPr/>
          <a:lstStyle/>
          <a:p>
            <a:r>
              <a:rPr lang="en-US" dirty="0"/>
              <a:t>R Code --- Over-dispersion (I)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D1B7C0-8A08-E348-90D2-1B857819A42C}"/>
              </a:ext>
            </a:extLst>
          </p:cNvPr>
          <p:cNvSpPr/>
          <p:nvPr/>
        </p:nvSpPr>
        <p:spPr>
          <a:xfrm>
            <a:off x="600075" y="1447800"/>
            <a:ext cx="760095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#The </a:t>
            </a:r>
            <a:r>
              <a:rPr lang="en-US" dirty="0" err="1"/>
              <a:t>quasipoisson</a:t>
            </a:r>
            <a:r>
              <a:rPr lang="en-US" dirty="0"/>
              <a:t> differs from the </a:t>
            </a:r>
            <a:r>
              <a:rPr lang="en-US" dirty="0" err="1"/>
              <a:t>poisson</a:t>
            </a:r>
            <a:r>
              <a:rPr lang="en-US" dirty="0"/>
              <a:t> family in that the dispersion parameter is not fixed at one, so it can be used to model </a:t>
            </a:r>
            <a:r>
              <a:rPr lang="en-US" dirty="0" err="1"/>
              <a:t>overdispersion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# the scale parameter was obtained using Pearson’s residuals.</a:t>
            </a:r>
          </a:p>
          <a:p>
            <a:endParaRPr lang="en-US" dirty="0"/>
          </a:p>
          <a:p>
            <a:r>
              <a:rPr lang="en-US" dirty="0" err="1"/>
              <a:t>nursing.mult.qp</a:t>
            </a:r>
            <a:r>
              <a:rPr lang="en-US" dirty="0"/>
              <a:t>&lt;-</a:t>
            </a:r>
            <a:r>
              <a:rPr lang="en-US" dirty="0" err="1"/>
              <a:t>glm</a:t>
            </a:r>
            <a:r>
              <a:rPr lang="en-US" dirty="0"/>
              <a:t>(BED~RURAL + PCREV*FEXP + NSAL*FEXP + offset(log(TDAYS)),</a:t>
            </a:r>
          </a:p>
          <a:p>
            <a:r>
              <a:rPr lang="en-US" dirty="0"/>
              <a:t>                   family=</a:t>
            </a:r>
            <a:r>
              <a:rPr lang="en-US" dirty="0" err="1"/>
              <a:t>quasipoisson</a:t>
            </a:r>
            <a:r>
              <a:rPr lang="en-US" dirty="0"/>
              <a:t>,</a:t>
            </a:r>
          </a:p>
          <a:p>
            <a:r>
              <a:rPr lang="en-US" dirty="0"/>
              <a:t>                   data=nursing)</a:t>
            </a:r>
          </a:p>
          <a:p>
            <a:r>
              <a:rPr lang="en-US" dirty="0"/>
              <a:t>summary(</a:t>
            </a:r>
            <a:r>
              <a:rPr lang="en-US" dirty="0" err="1"/>
              <a:t>nursing.mult.qp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69CAB-3516-E14E-865F-00536702E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419600"/>
            <a:ext cx="5257800" cy="213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273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905001"/>
            <a:ext cx="8229600" cy="2590800"/>
          </a:xfrm>
        </p:spPr>
        <p:txBody>
          <a:bodyPr>
            <a:normAutofit/>
          </a:bodyPr>
          <a:lstStyle/>
          <a:p>
            <a:r>
              <a:rPr lang="en-US" sz="2800" dirty="0">
                <a:sym typeface="Symbol" pitchFamily="18" charset="2"/>
              </a:rPr>
              <a:t>So now, after controlling all the other variables in the model, variable RURAL remains to be borderline significant (p = 0.068), and rural nursing homes tend to have fewer beds than urban nursing homes (rate ratio = </a:t>
            </a:r>
            <a:r>
              <a:rPr lang="en-US" sz="2800" dirty="0" err="1">
                <a:sym typeface="Symbol" pitchFamily="18" charset="2"/>
              </a:rPr>
              <a:t>exp</a:t>
            </a:r>
            <a:r>
              <a:rPr lang="en-US" sz="2800" dirty="0">
                <a:sym typeface="Symbol" pitchFamily="18" charset="2"/>
              </a:rPr>
              <a:t>(-0.145) = 0.865)).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872110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11931" indent="-211931">
              <a:spcBef>
                <a:spcPts val="1350"/>
              </a:spcBef>
              <a:tabLst>
                <a:tab pos="558404" algn="l"/>
                <a:tab pos="4291013" algn="l"/>
              </a:tabLst>
            </a:pPr>
            <a:r>
              <a:rPr lang="en-US" dirty="0"/>
              <a:t>Another way to correct under dispersion is by using hierarchical model. </a:t>
            </a:r>
          </a:p>
          <a:p>
            <a:pPr marL="211931" indent="-211931">
              <a:spcBef>
                <a:spcPts val="1350"/>
              </a:spcBef>
              <a:tabLst>
                <a:tab pos="558404" algn="l"/>
                <a:tab pos="4291013" algn="l"/>
              </a:tabLst>
            </a:pPr>
            <a:r>
              <a:rPr lang="en-US" dirty="0"/>
              <a:t>For </a:t>
            </a:r>
            <a:r>
              <a:rPr lang="en-US" dirty="0" err="1"/>
              <a:t>Poission</a:t>
            </a:r>
            <a:r>
              <a:rPr lang="en-US" dirty="0"/>
              <a:t> regression, Y ~ Poisson(</a:t>
            </a:r>
            <a:r>
              <a:rPr lang="en-US" dirty="0">
                <a:sym typeface="Symbol" pitchFamily="18" charset="2"/>
              </a:rPr>
              <a:t>). If we further assume that  ~ Gamma distribution, then marginally, Y has a </a:t>
            </a:r>
            <a:r>
              <a:rPr lang="en-US" dirty="0">
                <a:solidFill>
                  <a:srgbClr val="0000FF"/>
                </a:solidFill>
                <a:sym typeface="Symbol" pitchFamily="18" charset="2"/>
              </a:rPr>
              <a:t>negative binomial</a:t>
            </a:r>
            <a:r>
              <a:rPr lang="en-US" dirty="0">
                <a:sym typeface="Symbol" pitchFamily="18" charset="2"/>
              </a:rPr>
              <a:t> distribution. </a:t>
            </a:r>
          </a:p>
          <a:p>
            <a:pPr marL="211931" indent="-211931">
              <a:spcBef>
                <a:spcPts val="1350"/>
              </a:spcBef>
              <a:tabLst>
                <a:tab pos="558404" algn="l"/>
                <a:tab pos="4291013" algn="l"/>
              </a:tabLst>
            </a:pPr>
            <a:r>
              <a:rPr lang="en-US" dirty="0">
                <a:sym typeface="Symbol" pitchFamily="18" charset="2"/>
              </a:rPr>
              <a:t>It is technical to understand the model, but it is easy to implement this model in SAS and R. </a:t>
            </a:r>
          </a:p>
          <a:p>
            <a:pPr marL="211931" indent="-211931">
              <a:spcBef>
                <a:spcPts val="1350"/>
              </a:spcBef>
              <a:tabLst>
                <a:tab pos="558404" algn="l"/>
                <a:tab pos="4291013" algn="l"/>
              </a:tabLst>
            </a:pPr>
            <a:r>
              <a:rPr lang="en-US" dirty="0">
                <a:sym typeface="Symbol" pitchFamily="18" charset="2"/>
              </a:rPr>
              <a:t>Interpretation of coefficients  from a </a:t>
            </a:r>
            <a:r>
              <a:rPr lang="en-US" dirty="0">
                <a:solidFill>
                  <a:srgbClr val="0000FF"/>
                </a:solidFill>
                <a:sym typeface="Symbol" pitchFamily="18" charset="2"/>
              </a:rPr>
              <a:t>negative binomial</a:t>
            </a:r>
            <a:r>
              <a:rPr lang="en-US" dirty="0">
                <a:sym typeface="Symbol" pitchFamily="18" charset="2"/>
              </a:rPr>
              <a:t>  regression is the same as those from a Poisson model.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257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 --- Over-dispersion (II)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BB907D-B5DF-BB44-82BE-1318C1843689}"/>
              </a:ext>
            </a:extLst>
          </p:cNvPr>
          <p:cNvSpPr/>
          <p:nvPr/>
        </p:nvSpPr>
        <p:spPr>
          <a:xfrm>
            <a:off x="628650" y="1834957"/>
            <a:ext cx="683895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# </a:t>
            </a:r>
            <a:r>
              <a:rPr lang="en-US" sz="2000" dirty="0" err="1"/>
              <a:t>glm.nb</a:t>
            </a:r>
            <a:r>
              <a:rPr lang="en-US" sz="2000" dirty="0"/>
              <a:t> is found in the package MASS</a:t>
            </a:r>
          </a:p>
          <a:p>
            <a:r>
              <a:rPr lang="en-US" sz="2000" dirty="0" err="1"/>
              <a:t>nursing.mult.nb</a:t>
            </a:r>
            <a:r>
              <a:rPr lang="en-US" sz="2000" dirty="0"/>
              <a:t>&lt;-</a:t>
            </a:r>
            <a:r>
              <a:rPr lang="en-US" sz="2000" dirty="0" err="1"/>
              <a:t>glm.nb</a:t>
            </a:r>
            <a:r>
              <a:rPr lang="en-US" sz="2000" dirty="0"/>
              <a:t>(BED~RURAL + PCREV*FEXP + </a:t>
            </a:r>
          </a:p>
          <a:p>
            <a:r>
              <a:rPr lang="en-US" sz="2000" dirty="0"/>
              <a:t>                          NSAL*FEXP + offset(log(TDAYS)),</a:t>
            </a:r>
          </a:p>
          <a:p>
            <a:r>
              <a:rPr lang="en-US" sz="2000" dirty="0"/>
              <a:t>                        data=nursing)</a:t>
            </a:r>
          </a:p>
          <a:p>
            <a:r>
              <a:rPr lang="en-US" sz="2000" dirty="0"/>
              <a:t>summary(</a:t>
            </a:r>
            <a:r>
              <a:rPr lang="en-US" sz="2000" dirty="0" err="1"/>
              <a:t>nursing.mult.nb</a:t>
            </a:r>
            <a:r>
              <a:rPr lang="en-US" sz="2000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FECFA4-6F3C-5242-89C8-81833E6D4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810000"/>
            <a:ext cx="5768898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98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SAS Code --- Over-dispersion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648200"/>
          </a:xfrm>
        </p:spPr>
        <p:txBody>
          <a:bodyPr/>
          <a:lstStyle/>
          <a:p>
            <a:pPr marL="211931" indent="-211931">
              <a:lnSpc>
                <a:spcPct val="85000"/>
              </a:lnSpc>
              <a:spcBef>
                <a:spcPct val="40000"/>
              </a:spcBef>
              <a:tabLst>
                <a:tab pos="558404" algn="l"/>
                <a:tab pos="4291013" algn="l"/>
              </a:tabLst>
            </a:pPr>
            <a:r>
              <a:rPr lang="en-US" sz="1800" dirty="0">
                <a:sym typeface="Symbol" pitchFamily="18" charset="2"/>
              </a:rPr>
              <a:t>SAS Code: </a:t>
            </a:r>
          </a:p>
          <a:p>
            <a:pPr marL="211931" indent="-211931">
              <a:lnSpc>
                <a:spcPct val="85000"/>
              </a:lnSpc>
              <a:spcBef>
                <a:spcPct val="40000"/>
              </a:spcBef>
              <a:buNone/>
              <a:tabLst>
                <a:tab pos="558404" algn="l"/>
                <a:tab pos="4291013" algn="l"/>
              </a:tabLst>
            </a:pPr>
            <a:r>
              <a:rPr lang="en-US" sz="1350" b="1" dirty="0">
                <a:solidFill>
                  <a:srgbClr val="000080"/>
                </a:solidFill>
                <a:latin typeface="Courier New" pitchFamily="49" charset="0"/>
                <a:sym typeface="Symbol" pitchFamily="18" charset="2"/>
              </a:rPr>
              <a:t>	proc</a:t>
            </a:r>
            <a:r>
              <a:rPr lang="en-US" sz="135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</a:t>
            </a:r>
            <a:r>
              <a:rPr lang="en-US" sz="1350" b="1" dirty="0" err="1">
                <a:solidFill>
                  <a:srgbClr val="000080"/>
                </a:solidFill>
                <a:latin typeface="Courier New" pitchFamily="49" charset="0"/>
                <a:sym typeface="Symbol" pitchFamily="18" charset="2"/>
              </a:rPr>
              <a:t>genmod</a:t>
            </a:r>
            <a:r>
              <a:rPr lang="en-US" sz="135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</a:t>
            </a:r>
            <a:r>
              <a:rPr lang="en-US" sz="1350" dirty="0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data</a:t>
            </a:r>
            <a:r>
              <a:rPr lang="en-US" sz="135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= nursing ;</a:t>
            </a:r>
          </a:p>
          <a:p>
            <a:pPr marL="297656" lvl="1" indent="0">
              <a:lnSpc>
                <a:spcPct val="85000"/>
              </a:lnSpc>
              <a:buNone/>
              <a:tabLst>
                <a:tab pos="558404" algn="l"/>
                <a:tab pos="4291013" algn="l"/>
              </a:tabLst>
            </a:pPr>
            <a:r>
              <a:rPr lang="en-US" sz="1200" dirty="0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RURAL (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param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= ref 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ref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= first);</a:t>
            </a:r>
          </a:p>
          <a:p>
            <a:pPr marL="297656" lvl="1" indent="0">
              <a:lnSpc>
                <a:spcPct val="85000"/>
              </a:lnSpc>
              <a:buNone/>
              <a:tabLst>
                <a:tab pos="558404" algn="l"/>
                <a:tab pos="4291013" algn="l"/>
              </a:tabLst>
            </a:pPr>
            <a:r>
              <a:rPr lang="en-US" sz="1200" dirty="0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model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BED =  RURAL  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PCREVc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  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NSALc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  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FEXPc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</a:t>
            </a:r>
          </a:p>
          <a:p>
            <a:pPr marL="297656" lvl="1" indent="0">
              <a:lnSpc>
                <a:spcPct val="85000"/>
              </a:lnSpc>
              <a:buNone/>
              <a:tabLst>
                <a:tab pos="558404" algn="l"/>
                <a:tab pos="4291013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            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PCREVc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* 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FEXPc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NSALc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* 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FEXPc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/</a:t>
            </a:r>
            <a:r>
              <a:rPr lang="en-US" sz="1200" dirty="0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link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= log </a:t>
            </a:r>
          </a:p>
          <a:p>
            <a:pPr marL="297656" lvl="1" indent="0">
              <a:lnSpc>
                <a:spcPct val="85000"/>
              </a:lnSpc>
              <a:buNone/>
              <a:tabLst>
                <a:tab pos="558404" algn="l"/>
                <a:tab pos="4291013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             </a:t>
            </a:r>
            <a:r>
              <a:rPr lang="en-US" sz="1200" dirty="0" err="1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dist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nb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offset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logTDays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;</a:t>
            </a:r>
          </a:p>
          <a:p>
            <a:pPr marL="297656" lvl="1" indent="0">
              <a:lnSpc>
                <a:spcPct val="85000"/>
              </a:lnSpc>
              <a:buNone/>
              <a:tabLst>
                <a:tab pos="558404" algn="l"/>
                <a:tab pos="4291013" algn="l"/>
              </a:tabLst>
            </a:pPr>
            <a:r>
              <a:rPr lang="en-US" sz="1200" b="1" dirty="0">
                <a:solidFill>
                  <a:srgbClr val="000080"/>
                </a:solidFill>
                <a:latin typeface="Courier New" pitchFamily="49" charset="0"/>
                <a:sym typeface="Symbol" pitchFamily="18" charset="2"/>
              </a:rPr>
              <a:t>run</a:t>
            </a:r>
            <a:r>
              <a:rPr lang="en-US" sz="12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;                        </a:t>
            </a:r>
            <a:endParaRPr lang="en-US" sz="1500" dirty="0">
              <a:sym typeface="Symbol" pitchFamily="18" charset="2"/>
            </a:endParaRPr>
          </a:p>
          <a:p>
            <a:endParaRPr lang="en-US" dirty="0"/>
          </a:p>
        </p:txBody>
      </p:sp>
      <p:graphicFrame>
        <p:nvGraphicFramePr>
          <p:cNvPr id="4" name="Group 1342"/>
          <p:cNvGraphicFramePr>
            <a:graphicFrameLocks noGrp="1"/>
          </p:cNvGraphicFramePr>
          <p:nvPr>
            <p:extLst/>
          </p:nvPr>
        </p:nvGraphicFramePr>
        <p:xfrm>
          <a:off x="1714500" y="3858221"/>
          <a:ext cx="4057652" cy="1714502"/>
        </p:xfrm>
        <a:graphic>
          <a:graphicData uri="http://schemas.openxmlformats.org/drawingml/2006/table">
            <a:tbl>
              <a:tblPr/>
              <a:tblGrid>
                <a:gridCol w="1776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7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9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15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4313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Criteria For Assessing Goodness Of Fit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841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Criterion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DF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Value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Value/DF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222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Deviance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45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52.4573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1.1657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841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Scaled Deviance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45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52.4573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1.1657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1222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Pearson Chi-Square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45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58.4410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1.2987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841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Scaled Pearson X2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45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58.4410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1.2987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1222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Log Likelihood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 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17508.4773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 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79399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SAS Output --- Over-dispersion</a:t>
            </a:r>
          </a:p>
        </p:txBody>
      </p:sp>
      <p:graphicFrame>
        <p:nvGraphicFramePr>
          <p:cNvPr id="4" name="Group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418651"/>
              </p:ext>
            </p:extLst>
          </p:nvPr>
        </p:nvGraphicFramePr>
        <p:xfrm>
          <a:off x="741340" y="2213214"/>
          <a:ext cx="7335858" cy="3120786"/>
        </p:xfrm>
        <a:graphic>
          <a:graphicData uri="http://schemas.openxmlformats.org/drawingml/2006/table">
            <a:tbl>
              <a:tblPr/>
              <a:tblGrid>
                <a:gridCol w="1453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5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52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13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52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52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9306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697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66910"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Analysis Of Parameter Estimates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645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2288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Parameter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 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2288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DF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2288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Estimate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Standard Error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Wald 95% 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Confidence Limits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Chi-Square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Pr &gt; </a:t>
                      </a: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  <a:cs typeface="Arial" charset="0"/>
                        </a:rPr>
                        <a:t>ChiSq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34290" marR="34290" marT="0" marB="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065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Intercept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-0.9768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0.0573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-1.0892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-0.8644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290.12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&lt;.0001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4714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RURAL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-0.1355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0.0700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-0.2728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0.0017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3.75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0.0529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065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PCREVc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-0.0785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0.0516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-0.1796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0.0227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2.31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0.1283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065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NSALc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-0.4821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0.2405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-0.9535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-0.0107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4.02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0.0450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6065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FEXPc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0.7491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0.1875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0.3816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1.1167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15.96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&lt;.0001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1127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PCREVc*FEXPc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0.9766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0.4861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0.0237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1.9294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4.04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0.0446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6065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NSALc*FEXPc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-5.1224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1.9734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-8.9903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-1.2546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6.74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0.0094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6065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Dispersion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0.0310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0.0084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0.0146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0.0474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2288"/>
                          </a:solidFill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50006" marR="50006" marT="50006" marB="50006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07121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Measures of Model Comparison (I)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525963"/>
          </a:xfrm>
        </p:spPr>
        <p:txBody>
          <a:bodyPr/>
          <a:lstStyle/>
          <a:p>
            <a:r>
              <a:rPr lang="en-US" dirty="0"/>
              <a:t>AIC and BIC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18C4EC-B7FB-0F4C-BA43-5E8D2BF88D41}"/>
              </a:ext>
            </a:extLst>
          </p:cNvPr>
          <p:cNvSpPr txBox="1"/>
          <p:nvPr/>
        </p:nvSpPr>
        <p:spPr>
          <a:xfrm>
            <a:off x="857251" y="2590459"/>
            <a:ext cx="23443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AIC(</a:t>
            </a:r>
            <a:r>
              <a:rPr lang="en-US" sz="2000" dirty="0" err="1"/>
              <a:t>nursing.mult</a:t>
            </a:r>
            <a:r>
              <a:rPr lang="en-US" sz="2000" dirty="0"/>
              <a:t>)</a:t>
            </a:r>
          </a:p>
          <a:p>
            <a:r>
              <a:rPr lang="en-US" sz="2000" dirty="0"/>
              <a:t>BIC(</a:t>
            </a:r>
            <a:r>
              <a:rPr lang="en-US" sz="2000" dirty="0" err="1"/>
              <a:t>nursing.mult</a:t>
            </a:r>
            <a:r>
              <a:rPr lang="en-US" sz="2000" dirty="0"/>
              <a:t>)</a:t>
            </a:r>
          </a:p>
          <a:p>
            <a:r>
              <a:rPr lang="en-US" sz="2000" dirty="0"/>
              <a:t>AIC(</a:t>
            </a:r>
            <a:r>
              <a:rPr lang="en-US" sz="2000" dirty="0" err="1"/>
              <a:t>nursing.mult.nb</a:t>
            </a:r>
            <a:r>
              <a:rPr lang="en-US" sz="2000" dirty="0"/>
              <a:t>)</a:t>
            </a:r>
          </a:p>
          <a:p>
            <a:r>
              <a:rPr lang="en-US" sz="2000" dirty="0"/>
              <a:t>BIC(</a:t>
            </a:r>
            <a:r>
              <a:rPr lang="en-US" sz="2000" dirty="0" err="1"/>
              <a:t>nursing.mult.nb</a:t>
            </a:r>
            <a:r>
              <a:rPr lang="en-US" sz="20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332893-695A-514B-B34F-7D4D0B327C19}"/>
              </a:ext>
            </a:extLst>
          </p:cNvPr>
          <p:cNvSpPr txBox="1"/>
          <p:nvPr/>
        </p:nvSpPr>
        <p:spPr>
          <a:xfrm>
            <a:off x="3505200" y="2713569"/>
            <a:ext cx="175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545.9793 </a:t>
            </a:r>
          </a:p>
          <a:p>
            <a:r>
              <a:rPr lang="en-US" dirty="0"/>
              <a:t>[1] 559.638 </a:t>
            </a:r>
          </a:p>
          <a:p>
            <a:r>
              <a:rPr lang="en-US" dirty="0"/>
              <a:t>[1] 463.7507</a:t>
            </a:r>
          </a:p>
          <a:p>
            <a:r>
              <a:rPr lang="en-US" dirty="0"/>
              <a:t>[1] 479.3607</a:t>
            </a:r>
          </a:p>
        </p:txBody>
      </p:sp>
    </p:spTree>
    <p:extLst>
      <p:ext uri="{BB962C8B-B14F-4D97-AF65-F5344CB8AC3E}">
        <p14:creationId xmlns:p14="http://schemas.microsoft.com/office/powerpoint/2010/main" val="1191914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Model Diagnostic (I)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686800" cy="4953000"/>
          </a:xfrm>
        </p:spPr>
        <p:txBody>
          <a:bodyPr>
            <a:normAutofit fontScale="92500" lnSpcReduction="10000"/>
          </a:bodyPr>
          <a:lstStyle/>
          <a:p>
            <a:pPr marL="211931" indent="-211931">
              <a:spcBef>
                <a:spcPct val="0"/>
              </a:spcBef>
              <a:tabLst>
                <a:tab pos="558404" algn="l"/>
                <a:tab pos="4291013" algn="l"/>
              </a:tabLst>
            </a:pPr>
            <a:r>
              <a:rPr lang="en-US" sz="2800" dirty="0">
                <a:sym typeface="Symbol" pitchFamily="18" charset="2"/>
              </a:rPr>
              <a:t>R provides a few measures to check on influence data and outliers.</a:t>
            </a:r>
          </a:p>
          <a:p>
            <a:pPr marL="511969" lvl="1" indent="-211931">
              <a:spcBef>
                <a:spcPct val="0"/>
              </a:spcBef>
              <a:tabLst>
                <a:tab pos="558404" algn="l"/>
                <a:tab pos="4291013" algn="l"/>
              </a:tabLst>
            </a:pPr>
            <a:r>
              <a:rPr lang="en-US" sz="2400" dirty="0" smtClean="0">
                <a:sym typeface="Symbol" pitchFamily="18" charset="2"/>
              </a:rPr>
              <a:t>Standardized Pearson’s residual</a:t>
            </a:r>
          </a:p>
          <a:p>
            <a:pPr marL="912019" lvl="2" indent="-211931">
              <a:spcBef>
                <a:spcPct val="0"/>
              </a:spcBef>
              <a:tabLst>
                <a:tab pos="558404" algn="l"/>
                <a:tab pos="4291013" algn="l"/>
              </a:tabLst>
            </a:pPr>
            <a:r>
              <a:rPr lang="en-US" sz="2200" dirty="0" smtClean="0">
                <a:sym typeface="Symbol" pitchFamily="18" charset="2"/>
              </a:rPr>
              <a:t>Pearson’s residual scaled by </a:t>
            </a:r>
            <a:r>
              <a:rPr lang="en-US" sz="2200" dirty="0" err="1" smtClean="0">
                <a:sym typeface="Symbol" pitchFamily="18" charset="2"/>
              </a:rPr>
              <a:t>sqrt</a:t>
            </a:r>
            <a:r>
              <a:rPr lang="en-US" sz="2200" dirty="0" smtClean="0">
                <a:sym typeface="Symbol" pitchFamily="18" charset="2"/>
              </a:rPr>
              <a:t>(1-h</a:t>
            </a:r>
            <a:r>
              <a:rPr lang="en-US" sz="2200" baseline="-25000" dirty="0" smtClean="0">
                <a:sym typeface="Symbol" pitchFamily="18" charset="2"/>
              </a:rPr>
              <a:t>j</a:t>
            </a:r>
            <a:r>
              <a:rPr lang="en-US" sz="2200" dirty="0" smtClean="0">
                <a:sym typeface="Symbol" pitchFamily="18" charset="2"/>
              </a:rPr>
              <a:t>), similar to the version used in logistic regression diagnostic)</a:t>
            </a:r>
            <a:endParaRPr lang="en-US" sz="2200" dirty="0">
              <a:sym typeface="Symbol" pitchFamily="18" charset="2"/>
            </a:endParaRPr>
          </a:p>
          <a:p>
            <a:pPr marL="511969" lvl="1" indent="-211931">
              <a:spcBef>
                <a:spcPct val="0"/>
              </a:spcBef>
              <a:tabLst>
                <a:tab pos="558404" algn="l"/>
                <a:tab pos="4291013" algn="l"/>
              </a:tabLst>
            </a:pPr>
            <a:r>
              <a:rPr lang="en-US" sz="2400" dirty="0">
                <a:sym typeface="Symbol" pitchFamily="18" charset="2"/>
              </a:rPr>
              <a:t>Standardized </a:t>
            </a:r>
            <a:r>
              <a:rPr lang="en-US" sz="2400" dirty="0" smtClean="0">
                <a:sym typeface="Symbol" pitchFamily="18" charset="2"/>
              </a:rPr>
              <a:t>Deviance residual</a:t>
            </a:r>
          </a:p>
          <a:p>
            <a:pPr marL="912019" lvl="2" indent="-211931">
              <a:spcBef>
                <a:spcPct val="0"/>
              </a:spcBef>
              <a:tabLst>
                <a:tab pos="558404" algn="l"/>
                <a:tab pos="4291013" algn="l"/>
              </a:tabLst>
            </a:pPr>
            <a:r>
              <a:rPr lang="en-US" sz="2200" dirty="0" smtClean="0">
                <a:sym typeface="Symbol" pitchFamily="18" charset="2"/>
              </a:rPr>
              <a:t>Deviance </a:t>
            </a:r>
            <a:r>
              <a:rPr lang="en-US" sz="2200" dirty="0">
                <a:sym typeface="Symbol" pitchFamily="18" charset="2"/>
              </a:rPr>
              <a:t>residual scaled by </a:t>
            </a:r>
            <a:r>
              <a:rPr lang="en-US" sz="2200" dirty="0" err="1">
                <a:sym typeface="Symbol" pitchFamily="18" charset="2"/>
              </a:rPr>
              <a:t>sqrt</a:t>
            </a:r>
            <a:r>
              <a:rPr lang="en-US" sz="2200" dirty="0">
                <a:sym typeface="Symbol" pitchFamily="18" charset="2"/>
              </a:rPr>
              <a:t>(1-h</a:t>
            </a:r>
            <a:r>
              <a:rPr lang="en-US" sz="2200" baseline="-25000" dirty="0">
                <a:sym typeface="Symbol" pitchFamily="18" charset="2"/>
              </a:rPr>
              <a:t>j</a:t>
            </a:r>
            <a:r>
              <a:rPr lang="en-US" sz="2200" dirty="0">
                <a:sym typeface="Symbol" pitchFamily="18" charset="2"/>
              </a:rPr>
              <a:t>), similar to the version used in logistic regression diagnostic</a:t>
            </a:r>
            <a:r>
              <a:rPr lang="en-US" sz="2200" dirty="0" smtClean="0">
                <a:sym typeface="Symbol" pitchFamily="18" charset="2"/>
              </a:rPr>
              <a:t>)</a:t>
            </a:r>
            <a:endParaRPr lang="en-US" sz="2200" dirty="0">
              <a:sym typeface="Symbol" pitchFamily="18" charset="2"/>
            </a:endParaRPr>
          </a:p>
          <a:p>
            <a:pPr marL="511969" lvl="1" indent="-211931">
              <a:spcBef>
                <a:spcPct val="0"/>
              </a:spcBef>
              <a:tabLst>
                <a:tab pos="558404" algn="l"/>
                <a:tab pos="4291013" algn="l"/>
              </a:tabLst>
            </a:pPr>
            <a:r>
              <a:rPr lang="en-US" sz="2400" dirty="0">
                <a:sym typeface="Symbol" pitchFamily="18" charset="2"/>
              </a:rPr>
              <a:t>Leverage</a:t>
            </a:r>
          </a:p>
          <a:p>
            <a:pPr marL="511969" lvl="1" indent="-211931">
              <a:spcBef>
                <a:spcPct val="0"/>
              </a:spcBef>
              <a:tabLst>
                <a:tab pos="558404" algn="l"/>
                <a:tab pos="4291013" algn="l"/>
              </a:tabLst>
            </a:pPr>
            <a:r>
              <a:rPr lang="en-US" sz="2400" dirty="0">
                <a:sym typeface="Symbol" pitchFamily="18" charset="2"/>
              </a:rPr>
              <a:t>Cook’s distance</a:t>
            </a:r>
          </a:p>
          <a:p>
            <a:pPr marL="211931" indent="-211931">
              <a:spcBef>
                <a:spcPct val="0"/>
              </a:spcBef>
              <a:tabLst>
                <a:tab pos="558404" algn="l"/>
                <a:tab pos="4291013" algn="l"/>
              </a:tabLst>
            </a:pPr>
            <a:endParaRPr lang="en-US" sz="2400" dirty="0">
              <a:sym typeface="Symbol" pitchFamily="18" charset="2"/>
            </a:endParaRPr>
          </a:p>
          <a:p>
            <a:pPr marL="211931" indent="-211931">
              <a:spcBef>
                <a:spcPct val="0"/>
              </a:spcBef>
              <a:tabLst>
                <a:tab pos="558404" algn="l"/>
                <a:tab pos="4291013" algn="l"/>
              </a:tabLst>
            </a:pPr>
            <a:r>
              <a:rPr lang="en-US" sz="2800" dirty="0">
                <a:sym typeface="Symbol" pitchFamily="18" charset="2"/>
              </a:rPr>
              <a:t>Again, as in logistic regression, we could plot Pearson’s residual, deviance residual and cook’s distance vs. leverage to see whether any point deviates away from the general pattern.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537802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Poisson Distribution (III)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10741" indent="-210741">
              <a:tabLst>
                <a:tab pos="254794" algn="l"/>
                <a:tab pos="4291013" algn="l"/>
              </a:tabLst>
            </a:pPr>
            <a:r>
              <a:rPr lang="en-US" altLang="en-US" dirty="0"/>
              <a:t>What does </a:t>
            </a:r>
            <a:r>
              <a:rPr lang="en-US" altLang="en-US" dirty="0">
                <a:sym typeface="Symbol" pitchFamily="18" charset="2"/>
              </a:rPr>
              <a:t></a:t>
            </a:r>
            <a:r>
              <a:rPr lang="en-US" altLang="en-US" dirty="0"/>
              <a:t> represent here?</a:t>
            </a:r>
          </a:p>
          <a:p>
            <a:pPr marL="475060" lvl="1" indent="-176213">
              <a:spcBef>
                <a:spcPts val="1350"/>
              </a:spcBef>
              <a:tabLst>
                <a:tab pos="254794" algn="l"/>
                <a:tab pos="4291013" algn="l"/>
              </a:tabLst>
            </a:pPr>
            <a:r>
              <a:rPr lang="en-US" altLang="en-US" dirty="0"/>
              <a:t>A</a:t>
            </a:r>
            <a:r>
              <a:rPr lang="en-US" altLang="en-US" dirty="0">
                <a:solidFill>
                  <a:srgbClr val="0000FF"/>
                </a:solidFill>
              </a:rPr>
              <a:t> rate</a:t>
            </a:r>
            <a:r>
              <a:rPr lang="en-US" altLang="en-US" dirty="0"/>
              <a:t>, the expected number of events in a given population over a given period time. </a:t>
            </a:r>
          </a:p>
          <a:p>
            <a:pPr marL="475060" lvl="1" indent="-176213">
              <a:spcBef>
                <a:spcPts val="1350"/>
              </a:spcBef>
              <a:tabLst>
                <a:tab pos="254794" algn="l"/>
                <a:tab pos="4291013" algn="l"/>
              </a:tabLst>
            </a:pPr>
            <a:r>
              <a:rPr lang="en-US" altLang="en-US" dirty="0"/>
              <a:t>Often expressed in units such as events per thousand person-years. </a:t>
            </a:r>
          </a:p>
          <a:p>
            <a:pPr marL="475060" lvl="1" indent="-176213">
              <a:spcBef>
                <a:spcPts val="1350"/>
              </a:spcBef>
              <a:tabLst>
                <a:tab pos="254794" algn="l"/>
                <a:tab pos="4291013" algn="l"/>
              </a:tabLst>
            </a:pPr>
            <a:r>
              <a:rPr lang="en-US" altLang="en-US" dirty="0"/>
              <a:t>The Poisson distribution is the prototype for assigning probabilities of observing any number of events.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6143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Diagnostic Using R(I)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199"/>
            <a:ext cx="8229600" cy="787199"/>
          </a:xfrm>
        </p:spPr>
        <p:txBody>
          <a:bodyPr>
            <a:noAutofit/>
          </a:bodyPr>
          <a:lstStyle/>
          <a:p>
            <a:r>
              <a:rPr lang="en-US" sz="2600" dirty="0">
                <a:sym typeface="Symbol" pitchFamily="18" charset="2"/>
              </a:rPr>
              <a:t>Obtain diagnostic measures – need to use command </a:t>
            </a:r>
            <a:r>
              <a:rPr lang="en-US" sz="2600" dirty="0" err="1">
                <a:solidFill>
                  <a:srgbClr val="0000FF"/>
                </a:solidFill>
                <a:sym typeface="Symbol" pitchFamily="18" charset="2"/>
              </a:rPr>
              <a:t>glm</a:t>
            </a:r>
            <a:r>
              <a:rPr lang="en-US" sz="2600" dirty="0">
                <a:sym typeface="Symbol" pitchFamily="18" charset="2"/>
              </a:rPr>
              <a:t>.</a:t>
            </a:r>
            <a:endParaRPr lang="en-US" sz="2600" baseline="30000" dirty="0">
              <a:sym typeface="Symbol" pitchFamily="18" charset="2"/>
            </a:endParaRPr>
          </a:p>
          <a:p>
            <a:endParaRPr lang="en-US" sz="2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68ACBF-C8DD-0D48-BEC2-171D811A3375}"/>
              </a:ext>
            </a:extLst>
          </p:cNvPr>
          <p:cNvSpPr/>
          <p:nvPr/>
        </p:nvSpPr>
        <p:spPr>
          <a:xfrm>
            <a:off x="838200" y="2590800"/>
            <a:ext cx="4920343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 Get </a:t>
            </a:r>
            <a:r>
              <a:rPr lang="en-US" dirty="0">
                <a:sym typeface="Symbol" pitchFamily="18" charset="2"/>
              </a:rPr>
              <a:t>Standardized </a:t>
            </a:r>
            <a:r>
              <a:rPr lang="en-US" dirty="0" smtClean="0"/>
              <a:t>Pearson's </a:t>
            </a:r>
            <a:r>
              <a:rPr lang="en-US" dirty="0"/>
              <a:t>residual</a:t>
            </a:r>
          </a:p>
          <a:p>
            <a:r>
              <a:rPr lang="en-US" dirty="0"/>
              <a:t>pear&lt;-</a:t>
            </a:r>
            <a:r>
              <a:rPr lang="en-US" dirty="0" err="1" smtClean="0"/>
              <a:t>rstandard</a:t>
            </a:r>
            <a:r>
              <a:rPr lang="en-US" dirty="0" smtClean="0"/>
              <a:t>(</a:t>
            </a:r>
            <a:r>
              <a:rPr lang="en-US" dirty="0" err="1" smtClean="0"/>
              <a:t>nursing.mult</a:t>
            </a:r>
            <a:r>
              <a:rPr lang="en-US" dirty="0"/>
              <a:t>, type="</a:t>
            </a:r>
            <a:r>
              <a:rPr lang="en-US" dirty="0" err="1"/>
              <a:t>pearson</a:t>
            </a:r>
            <a:r>
              <a:rPr lang="en-US" dirty="0"/>
              <a:t>")</a:t>
            </a:r>
          </a:p>
          <a:p>
            <a:endParaRPr lang="en-US" dirty="0"/>
          </a:p>
          <a:p>
            <a:r>
              <a:rPr lang="en-US" dirty="0"/>
              <a:t># Get </a:t>
            </a:r>
            <a:r>
              <a:rPr lang="en-US" dirty="0">
                <a:sym typeface="Symbol" pitchFamily="18" charset="2"/>
              </a:rPr>
              <a:t>Standardized </a:t>
            </a:r>
            <a:r>
              <a:rPr lang="en-US" dirty="0" smtClean="0"/>
              <a:t>deviance </a:t>
            </a:r>
            <a:r>
              <a:rPr lang="en-US" dirty="0"/>
              <a:t>residual</a:t>
            </a:r>
          </a:p>
          <a:p>
            <a:r>
              <a:rPr lang="en-US" dirty="0"/>
              <a:t>dev&lt;- </a:t>
            </a:r>
            <a:r>
              <a:rPr lang="en-US" dirty="0" err="1" smtClean="0"/>
              <a:t>rstandard</a:t>
            </a:r>
            <a:r>
              <a:rPr lang="en-US" dirty="0" smtClean="0"/>
              <a:t>(</a:t>
            </a:r>
            <a:r>
              <a:rPr lang="en-US" dirty="0" err="1" smtClean="0"/>
              <a:t>nursing.mult</a:t>
            </a:r>
            <a:r>
              <a:rPr lang="en-US" dirty="0"/>
              <a:t>, type="deviance")</a:t>
            </a:r>
          </a:p>
          <a:p>
            <a:endParaRPr lang="en-US" sz="2000" dirty="0"/>
          </a:p>
          <a:p>
            <a:r>
              <a:rPr lang="en-US" dirty="0"/>
              <a:t># Get leverage</a:t>
            </a:r>
          </a:p>
          <a:p>
            <a:r>
              <a:rPr lang="en-US" dirty="0"/>
              <a:t>lev&lt;-</a:t>
            </a:r>
            <a:r>
              <a:rPr lang="en-US" dirty="0" err="1"/>
              <a:t>hatvalues</a:t>
            </a:r>
            <a:r>
              <a:rPr lang="en-US" dirty="0"/>
              <a:t>(</a:t>
            </a:r>
            <a:r>
              <a:rPr lang="en-US" dirty="0" err="1"/>
              <a:t>nursing.mult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 Get Cook's distance</a:t>
            </a:r>
          </a:p>
          <a:p>
            <a:r>
              <a:rPr lang="en-US" dirty="0"/>
              <a:t>cook&lt;-</a:t>
            </a:r>
            <a:r>
              <a:rPr lang="en-US" dirty="0" err="1"/>
              <a:t>cooks.distance</a:t>
            </a:r>
            <a:r>
              <a:rPr lang="en-US" dirty="0"/>
              <a:t>(</a:t>
            </a:r>
            <a:r>
              <a:rPr lang="en-US" dirty="0" err="1"/>
              <a:t>nursing.mult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0299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Model Diagnostic Using R(II)</a:t>
            </a:r>
          </a:p>
        </p:txBody>
      </p:sp>
      <p:sp>
        <p:nvSpPr>
          <p:cNvPr id="4" name="Rectangle 70"/>
          <p:cNvSpPr>
            <a:spLocks noChangeArrowheads="1"/>
          </p:cNvSpPr>
          <p:nvPr/>
        </p:nvSpPr>
        <p:spPr bwMode="auto">
          <a:xfrm>
            <a:off x="804679" y="1942081"/>
            <a:ext cx="293255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11931" indent="-211931">
              <a:lnSpc>
                <a:spcPct val="90000"/>
              </a:lnSpc>
              <a:tabLst>
                <a:tab pos="558404" algn="l"/>
                <a:tab pos="4291013" algn="l"/>
              </a:tabLst>
            </a:pPr>
            <a:r>
              <a:rPr lang="en-US" sz="2000" dirty="0" smtClean="0">
                <a:sym typeface="Symbol" pitchFamily="18" charset="2"/>
              </a:rPr>
              <a:t>Standardized Deviance </a:t>
            </a:r>
            <a:r>
              <a:rPr lang="en-US" sz="2000" dirty="0">
                <a:sym typeface="Symbol" pitchFamily="18" charset="2"/>
              </a:rPr>
              <a:t>residual vs. </a:t>
            </a:r>
            <a:r>
              <a:rPr lang="en-US" sz="2000" dirty="0">
                <a:sym typeface="Symbol" pitchFamily="18" charset="2"/>
              </a:rPr>
              <a:t>leverage</a:t>
            </a:r>
          </a:p>
        </p:txBody>
      </p:sp>
      <p:sp>
        <p:nvSpPr>
          <p:cNvPr id="5" name="Rectangle 71"/>
          <p:cNvSpPr>
            <a:spLocks noChangeArrowheads="1"/>
          </p:cNvSpPr>
          <p:nvPr/>
        </p:nvSpPr>
        <p:spPr bwMode="auto">
          <a:xfrm>
            <a:off x="5105400" y="1950259"/>
            <a:ext cx="325389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11931" indent="-211931">
              <a:lnSpc>
                <a:spcPct val="90000"/>
              </a:lnSpc>
              <a:tabLst>
                <a:tab pos="558404" algn="l"/>
                <a:tab pos="4291013" algn="l"/>
              </a:tabLst>
            </a:pPr>
            <a:r>
              <a:rPr lang="en-US" sz="2000" dirty="0">
                <a:sym typeface="Symbol" pitchFamily="18" charset="2"/>
              </a:rPr>
              <a:t>Standardized </a:t>
            </a:r>
            <a:r>
              <a:rPr lang="en-US" sz="2000" dirty="0" smtClean="0">
                <a:sym typeface="Symbol" pitchFamily="18" charset="2"/>
              </a:rPr>
              <a:t>Pearson’s </a:t>
            </a:r>
            <a:r>
              <a:rPr lang="en-US" sz="2000" dirty="0">
                <a:sym typeface="Symbol" pitchFamily="18" charset="2"/>
              </a:rPr>
              <a:t>residual vs. </a:t>
            </a:r>
            <a:r>
              <a:rPr lang="en-US" sz="2000" dirty="0">
                <a:sym typeface="Symbol" pitchFamily="18" charset="2"/>
              </a:rPr>
              <a:t>leverage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681480"/>
            <a:ext cx="4237116" cy="2614906"/>
          </a:xfrm>
          <a:prstGeom prst="rect">
            <a:avLst/>
          </a:prstGeom>
        </p:spPr>
      </p:pic>
      <p:sp>
        <p:nvSpPr>
          <p:cNvPr id="8" name="AutoShape 4" descr="http://127.0.0.1:8497/chunk_output/B085B4D1F9860A81/95BD4117/ch3m6jv4716tk/000005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910" y="2673597"/>
            <a:ext cx="4249890" cy="262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54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Diagnostic </a:t>
            </a:r>
            <a:r>
              <a:rPr lang="en-US"/>
              <a:t>Using R(</a:t>
            </a:r>
            <a:r>
              <a:rPr lang="en-US" dirty="0"/>
              <a:t>III)</a:t>
            </a:r>
          </a:p>
        </p:txBody>
      </p:sp>
      <p:sp>
        <p:nvSpPr>
          <p:cNvPr id="5" name="Rectangle 70"/>
          <p:cNvSpPr>
            <a:spLocks noChangeArrowheads="1"/>
          </p:cNvSpPr>
          <p:nvPr/>
        </p:nvSpPr>
        <p:spPr bwMode="auto">
          <a:xfrm>
            <a:off x="1032056" y="1862550"/>
            <a:ext cx="3768544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11931" indent="-211931">
              <a:lnSpc>
                <a:spcPct val="90000"/>
              </a:lnSpc>
              <a:tabLst>
                <a:tab pos="558404" algn="l"/>
                <a:tab pos="4291013" algn="l"/>
              </a:tabLst>
            </a:pPr>
            <a:r>
              <a:rPr lang="en-US" sz="2400" dirty="0">
                <a:sym typeface="Symbol" pitchFamily="18" charset="2"/>
              </a:rPr>
              <a:t>Cook’s distance vs. leverage</a:t>
            </a:r>
          </a:p>
        </p:txBody>
      </p:sp>
      <p:sp>
        <p:nvSpPr>
          <p:cNvPr id="7" name="Rectangle 74"/>
          <p:cNvSpPr>
            <a:spLocks noChangeArrowheads="1"/>
          </p:cNvSpPr>
          <p:nvPr/>
        </p:nvSpPr>
        <p:spPr bwMode="auto">
          <a:xfrm>
            <a:off x="5257800" y="2949178"/>
            <a:ext cx="34290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11931" indent="-211931">
              <a:lnSpc>
                <a:spcPct val="90000"/>
              </a:lnSpc>
              <a:tabLst>
                <a:tab pos="558404" algn="l"/>
                <a:tab pos="4291013" algn="l"/>
              </a:tabLst>
            </a:pPr>
            <a:r>
              <a:rPr lang="en-US" sz="2400" dirty="0">
                <a:sym typeface="Symbol" pitchFamily="18" charset="2"/>
              </a:rPr>
              <a:t>Try to delete the outlying data points  and see how much change in estimates of coefficients.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B0D4FE-B0E3-F34B-AB0B-6B8B2713C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2732194"/>
            <a:ext cx="4458467" cy="275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33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Diagnostic Using SAS(I)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11931" indent="-211931">
              <a:lnSpc>
                <a:spcPct val="85000"/>
              </a:lnSpc>
              <a:spcBef>
                <a:spcPct val="40000"/>
              </a:spcBef>
              <a:tabLst>
                <a:tab pos="558404" algn="l"/>
                <a:tab pos="4291013" algn="l"/>
              </a:tabLst>
            </a:pPr>
            <a:r>
              <a:rPr lang="en-US" sz="2800" dirty="0">
                <a:sym typeface="Symbol" pitchFamily="18" charset="2"/>
              </a:rPr>
              <a:t>SAS Code: </a:t>
            </a:r>
          </a:p>
          <a:p>
            <a:pPr marL="211931" indent="-211931">
              <a:lnSpc>
                <a:spcPct val="85000"/>
              </a:lnSpc>
              <a:spcBef>
                <a:spcPct val="40000"/>
              </a:spcBef>
              <a:buNone/>
              <a:tabLst>
                <a:tab pos="558404" algn="l"/>
                <a:tab pos="4291013" algn="l"/>
              </a:tabLst>
            </a:pPr>
            <a:endParaRPr lang="en-US" sz="1800" b="1" dirty="0">
              <a:solidFill>
                <a:srgbClr val="000080"/>
              </a:solidFill>
              <a:latin typeface="Courier New" pitchFamily="49" charset="0"/>
              <a:sym typeface="Symbol" pitchFamily="18" charset="2"/>
            </a:endParaRPr>
          </a:p>
          <a:p>
            <a:pPr marL="211931" indent="-211931">
              <a:lnSpc>
                <a:spcPct val="85000"/>
              </a:lnSpc>
              <a:spcBef>
                <a:spcPct val="40000"/>
              </a:spcBef>
              <a:buNone/>
              <a:tabLst>
                <a:tab pos="558404" algn="l"/>
                <a:tab pos="4291013" algn="l"/>
              </a:tabLst>
            </a:pPr>
            <a:r>
              <a:rPr lang="en-US" sz="1800" b="1" dirty="0">
                <a:solidFill>
                  <a:srgbClr val="000080"/>
                </a:solidFill>
                <a:latin typeface="Courier New" pitchFamily="49" charset="0"/>
                <a:sym typeface="Symbol" pitchFamily="18" charset="2"/>
              </a:rPr>
              <a:t>	</a:t>
            </a:r>
            <a:r>
              <a:rPr lang="en-US" sz="1800" dirty="0" err="1">
                <a:solidFill>
                  <a:srgbClr val="0000FF"/>
                </a:solidFill>
                <a:latin typeface="Courier New" panose="02070309020205020404" pitchFamily="49" charset="0"/>
              </a:rPr>
              <a:t>ods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</a:rPr>
              <a:t>output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OBSTATS  = OBSTATS;</a:t>
            </a:r>
          </a:p>
          <a:p>
            <a:pPr marL="211931" indent="-211931">
              <a:lnSpc>
                <a:spcPct val="85000"/>
              </a:lnSpc>
              <a:spcBef>
                <a:spcPct val="40000"/>
              </a:spcBef>
              <a:buNone/>
              <a:tabLst>
                <a:tab pos="558404" algn="l"/>
                <a:tab pos="4291013" algn="l"/>
              </a:tabLst>
            </a:pPr>
            <a:r>
              <a:rPr lang="en-US" sz="1800" b="1" dirty="0">
                <a:solidFill>
                  <a:srgbClr val="000000"/>
                </a:solidFill>
                <a:latin typeface="Courier New" panose="02070309020205020404" pitchFamily="49" charset="0"/>
                <a:sym typeface="Symbol" pitchFamily="18" charset="2"/>
              </a:rPr>
              <a:t>	</a:t>
            </a:r>
            <a:r>
              <a:rPr lang="en-US" sz="1800" b="1" dirty="0">
                <a:solidFill>
                  <a:srgbClr val="000080"/>
                </a:solidFill>
                <a:latin typeface="Courier New" pitchFamily="49" charset="0"/>
                <a:sym typeface="Symbol" pitchFamily="18" charset="2"/>
              </a:rPr>
              <a:t>proc</a:t>
            </a:r>
            <a:r>
              <a:rPr lang="en-US" sz="18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</a:t>
            </a:r>
            <a:r>
              <a:rPr lang="en-US" sz="1800" b="1" dirty="0" err="1">
                <a:solidFill>
                  <a:srgbClr val="000080"/>
                </a:solidFill>
                <a:latin typeface="Courier New" pitchFamily="49" charset="0"/>
                <a:sym typeface="Symbol" pitchFamily="18" charset="2"/>
              </a:rPr>
              <a:t>genmod</a:t>
            </a:r>
            <a:r>
              <a:rPr lang="en-US" sz="18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data</a:t>
            </a:r>
            <a:r>
              <a:rPr lang="en-US" sz="18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= nursing ;</a:t>
            </a:r>
          </a:p>
          <a:p>
            <a:pPr marL="297656" lvl="1" indent="0">
              <a:lnSpc>
                <a:spcPct val="85000"/>
              </a:lnSpc>
              <a:buNone/>
              <a:tabLst>
                <a:tab pos="558404" algn="l"/>
                <a:tab pos="4291013" algn="l"/>
              </a:tabLst>
            </a:pPr>
            <a:r>
              <a:rPr lang="en-US" sz="1800" dirty="0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RURAL (</a:t>
            </a:r>
            <a:r>
              <a:rPr lang="en-US" sz="1800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param</a:t>
            </a:r>
            <a:r>
              <a:rPr lang="en-US" sz="18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= ref </a:t>
            </a:r>
            <a:r>
              <a:rPr lang="en-US" sz="1800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ref</a:t>
            </a:r>
            <a:r>
              <a:rPr lang="en-US" sz="18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= first);</a:t>
            </a:r>
          </a:p>
          <a:p>
            <a:pPr marL="297656" lvl="1" indent="0">
              <a:lnSpc>
                <a:spcPct val="85000"/>
              </a:lnSpc>
              <a:buNone/>
              <a:tabLst>
                <a:tab pos="558404" algn="l"/>
                <a:tab pos="4291013" algn="l"/>
              </a:tabLst>
            </a:pPr>
            <a:r>
              <a:rPr lang="en-US" sz="1800" dirty="0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model</a:t>
            </a:r>
            <a:r>
              <a:rPr lang="en-US" sz="18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BED =  RURAL  </a:t>
            </a:r>
            <a:r>
              <a:rPr lang="en-US" sz="1800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PCREVc</a:t>
            </a:r>
            <a:r>
              <a:rPr lang="en-US" sz="18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  </a:t>
            </a:r>
            <a:r>
              <a:rPr lang="en-US" sz="1800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NSALc</a:t>
            </a:r>
            <a:r>
              <a:rPr lang="en-US" sz="18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  </a:t>
            </a:r>
            <a:r>
              <a:rPr lang="en-US" sz="1800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FEXPc</a:t>
            </a:r>
            <a:r>
              <a:rPr lang="en-US" sz="18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</a:t>
            </a:r>
          </a:p>
          <a:p>
            <a:pPr marL="297656" lvl="1" indent="0">
              <a:lnSpc>
                <a:spcPct val="85000"/>
              </a:lnSpc>
              <a:buNone/>
              <a:tabLst>
                <a:tab pos="558404" algn="l"/>
                <a:tab pos="4291013" algn="l"/>
              </a:tabLst>
            </a:pPr>
            <a:r>
              <a:rPr lang="en-US" sz="18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            </a:t>
            </a:r>
            <a:r>
              <a:rPr lang="en-US" sz="1800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PCREVc</a:t>
            </a:r>
            <a:r>
              <a:rPr lang="en-US" sz="18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* </a:t>
            </a:r>
            <a:r>
              <a:rPr lang="en-US" sz="1800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FEXPc</a:t>
            </a:r>
            <a:r>
              <a:rPr lang="en-US" sz="18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NSALc</a:t>
            </a:r>
            <a:r>
              <a:rPr lang="en-US" sz="18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* </a:t>
            </a:r>
            <a:r>
              <a:rPr lang="en-US" sz="1800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FEXPc</a:t>
            </a:r>
            <a:r>
              <a:rPr lang="en-US" sz="18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/</a:t>
            </a:r>
            <a:r>
              <a:rPr lang="en-US" sz="1800" dirty="0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link</a:t>
            </a:r>
            <a:r>
              <a:rPr lang="en-US" sz="18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= log </a:t>
            </a:r>
          </a:p>
          <a:p>
            <a:pPr marL="297656" lvl="1" indent="0">
              <a:lnSpc>
                <a:spcPct val="85000"/>
              </a:lnSpc>
              <a:buNone/>
              <a:tabLst>
                <a:tab pos="558404" algn="l"/>
                <a:tab pos="4291013" algn="l"/>
              </a:tabLst>
            </a:pPr>
            <a:r>
              <a:rPr lang="en-US" sz="18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             </a:t>
            </a:r>
            <a:r>
              <a:rPr lang="en-US" sz="1800" dirty="0" err="1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dist</a:t>
            </a:r>
            <a:r>
              <a:rPr lang="en-US" sz="18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= poi  </a:t>
            </a:r>
            <a:r>
              <a:rPr lang="en-US" sz="1800" dirty="0">
                <a:solidFill>
                  <a:srgbClr val="0000FF"/>
                </a:solidFill>
                <a:latin typeface="Courier New" pitchFamily="49" charset="0"/>
                <a:sym typeface="Symbol" pitchFamily="18" charset="2"/>
              </a:rPr>
              <a:t>offset</a:t>
            </a:r>
            <a:r>
              <a:rPr lang="en-US" sz="18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logTDays</a:t>
            </a:r>
            <a:r>
              <a:rPr lang="en-US" sz="18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urier New" panose="02070309020205020404" pitchFamily="49" charset="0"/>
              </a:rPr>
              <a:t>OBSTATS</a:t>
            </a:r>
            <a:r>
              <a:rPr lang="en-US" sz="18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;</a:t>
            </a:r>
          </a:p>
          <a:p>
            <a:pPr marL="297656" lvl="1" indent="0">
              <a:lnSpc>
                <a:spcPct val="85000"/>
              </a:lnSpc>
              <a:buNone/>
              <a:tabLst>
                <a:tab pos="558404" algn="l"/>
                <a:tab pos="4291013" algn="l"/>
              </a:tabLst>
            </a:pPr>
            <a:r>
              <a:rPr lang="en-US" sz="1800" b="1" dirty="0">
                <a:solidFill>
                  <a:srgbClr val="000080"/>
                </a:solidFill>
                <a:latin typeface="Courier New" pitchFamily="49" charset="0"/>
                <a:sym typeface="Symbol" pitchFamily="18" charset="2"/>
              </a:rPr>
              <a:t>run</a:t>
            </a:r>
            <a:r>
              <a:rPr lang="en-US" sz="1800" dirty="0">
                <a:solidFill>
                  <a:srgbClr val="000000"/>
                </a:solidFill>
                <a:latin typeface="Courier New" pitchFamily="49" charset="0"/>
                <a:sym typeface="Symbol" pitchFamily="18" charset="2"/>
              </a:rPr>
              <a:t>;                        </a:t>
            </a:r>
            <a:endParaRPr lang="en-US" sz="2000" dirty="0">
              <a:sym typeface="Symbol" pitchFamily="18" charset="2"/>
            </a:endParaRPr>
          </a:p>
          <a:p>
            <a:pPr marL="0" indent="0">
              <a:buNone/>
            </a:pPr>
            <a:endParaRPr lang="en-US" sz="4400" dirty="0"/>
          </a:p>
        </p:txBody>
      </p:sp>
      <p:sp>
        <p:nvSpPr>
          <p:cNvPr id="4" name="Rectangle 3"/>
          <p:cNvSpPr/>
          <p:nvPr/>
        </p:nvSpPr>
        <p:spPr>
          <a:xfrm>
            <a:off x="685800" y="2362200"/>
            <a:ext cx="4267200" cy="4572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Rectangle 4"/>
          <p:cNvSpPr/>
          <p:nvPr/>
        </p:nvSpPr>
        <p:spPr>
          <a:xfrm>
            <a:off x="6781800" y="3863180"/>
            <a:ext cx="1219200" cy="40401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837682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Person-year and rate (I)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953000"/>
          </a:xfrm>
        </p:spPr>
        <p:txBody>
          <a:bodyPr>
            <a:noAutofit/>
          </a:bodyPr>
          <a:lstStyle/>
          <a:p>
            <a:pPr marL="210741" indent="-210741">
              <a:tabLst>
                <a:tab pos="254794" algn="l"/>
                <a:tab pos="4291013" algn="l"/>
              </a:tabLst>
            </a:pPr>
            <a:r>
              <a:rPr lang="en-US" altLang="en-US" sz="2800" dirty="0">
                <a:sym typeface="Symbol" pitchFamily="18" charset="2"/>
              </a:rPr>
              <a:t>Just in case you don’t know how to calculate Person-years,  </a:t>
            </a:r>
          </a:p>
          <a:p>
            <a:pPr marL="475060" lvl="1" indent="-176213">
              <a:lnSpc>
                <a:spcPct val="110000"/>
              </a:lnSpc>
              <a:spcBef>
                <a:spcPct val="40000"/>
              </a:spcBef>
              <a:tabLst>
                <a:tab pos="254794" algn="l"/>
                <a:tab pos="4291013" algn="l"/>
              </a:tabLst>
            </a:pPr>
            <a:r>
              <a:rPr lang="en-US" altLang="en-US" sz="2400" dirty="0" smtClean="0">
                <a:sym typeface="Symbol" pitchFamily="18" charset="2"/>
              </a:rPr>
              <a:t>One </a:t>
            </a:r>
            <a:r>
              <a:rPr lang="en-US" altLang="en-US" sz="2400" b="1" dirty="0">
                <a:solidFill>
                  <a:srgbClr val="0000FF"/>
                </a:solidFill>
                <a:sym typeface="Symbol" pitchFamily="18" charset="2"/>
              </a:rPr>
              <a:t>person-year</a:t>
            </a:r>
            <a:r>
              <a:rPr lang="en-US" altLang="en-US" sz="2400" dirty="0">
                <a:sym typeface="Symbol" pitchFamily="18" charset="2"/>
              </a:rPr>
              <a:t> is a unit of time defined as one person being followed for one year. </a:t>
            </a:r>
          </a:p>
          <a:p>
            <a:pPr marL="475060" lvl="1" indent="-176213">
              <a:lnSpc>
                <a:spcPct val="110000"/>
              </a:lnSpc>
              <a:spcBef>
                <a:spcPct val="40000"/>
              </a:spcBef>
              <a:tabLst>
                <a:tab pos="254794" algn="l"/>
                <a:tab pos="4291013" algn="l"/>
              </a:tabLst>
            </a:pPr>
            <a:r>
              <a:rPr lang="en-US" altLang="en-US" sz="2400" dirty="0">
                <a:sym typeface="Symbol" pitchFamily="18" charset="2"/>
              </a:rPr>
              <a:t>Person-years for a sample of </a:t>
            </a:r>
            <a:r>
              <a:rPr lang="en-US" altLang="en-US" sz="2400" i="1" dirty="0">
                <a:sym typeface="Symbol" pitchFamily="18" charset="2"/>
              </a:rPr>
              <a:t>n</a:t>
            </a:r>
            <a:r>
              <a:rPr lang="en-US" altLang="en-US" sz="2400" dirty="0">
                <a:sym typeface="Symbol" pitchFamily="18" charset="2"/>
              </a:rPr>
              <a:t> subjects is calculated as the total years followed for the </a:t>
            </a:r>
            <a:r>
              <a:rPr lang="en-US" altLang="en-US" sz="2400" i="1" dirty="0">
                <a:sym typeface="Symbol" pitchFamily="18" charset="2"/>
              </a:rPr>
              <a:t>n</a:t>
            </a:r>
            <a:r>
              <a:rPr lang="en-US" altLang="en-US" sz="2400" dirty="0">
                <a:sym typeface="Symbol" pitchFamily="18" charset="2"/>
              </a:rPr>
              <a:t> subjects, where each subject could have different follow-up time. </a:t>
            </a:r>
          </a:p>
          <a:p>
            <a:pPr marL="475060" lvl="1" indent="-176213">
              <a:lnSpc>
                <a:spcPct val="110000"/>
              </a:lnSpc>
              <a:spcBef>
                <a:spcPct val="40000"/>
              </a:spcBef>
              <a:tabLst>
                <a:tab pos="254794" algn="l"/>
                <a:tab pos="4291013" algn="l"/>
              </a:tabLst>
            </a:pPr>
            <a:r>
              <a:rPr lang="en-US" altLang="en-US" sz="2400" dirty="0">
                <a:sym typeface="Symbol" pitchFamily="18" charset="2"/>
              </a:rPr>
              <a:t>A real simple example: suppose we have 5 subjects, two of the subjects were followed for 2 years, and two of them are followed for 3 years  and the fifth subject was followed for 3.8 years; then </a:t>
            </a:r>
          </a:p>
          <a:p>
            <a:pPr marL="940594" lvl="2" indent="-169069">
              <a:lnSpc>
                <a:spcPct val="110000"/>
              </a:lnSpc>
              <a:spcBef>
                <a:spcPct val="40000"/>
              </a:spcBef>
              <a:buNone/>
              <a:tabLst>
                <a:tab pos="254794" algn="l"/>
                <a:tab pos="4291013" algn="l"/>
              </a:tabLst>
            </a:pPr>
            <a:r>
              <a:rPr lang="en-US" altLang="en-US" sz="1600" dirty="0">
                <a:sym typeface="Symbol" pitchFamily="18" charset="2"/>
              </a:rPr>
              <a:t>      </a:t>
            </a:r>
            <a:r>
              <a:rPr lang="en-US" altLang="en-US" sz="2200" dirty="0">
                <a:sym typeface="Symbol" pitchFamily="18" charset="2"/>
              </a:rPr>
              <a:t>person-years = 2*2 + 2*3 + 3.8 = 13.8 years.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277529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Person-year and rate (II)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10741" indent="-210741">
              <a:tabLst>
                <a:tab pos="254794" algn="l"/>
                <a:tab pos="4291013" algn="l"/>
              </a:tabLst>
            </a:pPr>
            <a:r>
              <a:rPr lang="en-US" altLang="en-US" dirty="0">
                <a:sym typeface="Symbol" pitchFamily="18" charset="2"/>
              </a:rPr>
              <a:t>	Just in case you don’t know how to calculate rate,  </a:t>
            </a:r>
          </a:p>
          <a:p>
            <a:pPr marL="475060" lvl="1" indent="-176213">
              <a:spcBef>
                <a:spcPct val="40000"/>
              </a:spcBef>
              <a:tabLst>
                <a:tab pos="254794" algn="l"/>
                <a:tab pos="4291013" algn="l"/>
              </a:tabLst>
            </a:pPr>
            <a:r>
              <a:rPr lang="en-US" altLang="en-US" dirty="0"/>
              <a:t>Also suppose that we observe one event during the follow-up period, then</a:t>
            </a:r>
            <a:r>
              <a:rPr lang="en-US" altLang="en-US" sz="1575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1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717807"/>
              </p:ext>
            </p:extLst>
          </p:nvPr>
        </p:nvGraphicFramePr>
        <p:xfrm>
          <a:off x="914400" y="4038600"/>
          <a:ext cx="7130143" cy="1263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Equation" r:id="rId3" imgW="5588000" imgH="990600" progId="Equation.DSMT4">
                  <p:embed/>
                </p:oleObj>
              </mc:Choice>
              <mc:Fallback>
                <p:oleObj name="Equation" r:id="rId3" imgW="5588000" imgH="990600" progId="Equation.DSMT4">
                  <p:embed/>
                  <p:pic>
                    <p:nvPicPr>
                      <p:cNvPr id="4" name="Object 1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038600"/>
                        <a:ext cx="7130143" cy="126357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41541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1.0&quot;&gt;&lt;object type=&quot;1&quot; unique_id=&quot;10001&quot;&gt;&lt;object type=&quot;8&quot; unique_id=&quot;10002&quot;&gt;&lt;/object&gt;&lt;object type=&quot;2&quot; unique_id=&quot;10003&quot;&gt;&lt;object type=&quot;3&quot; unique_id=&quot;15802&quot;&gt;&lt;property id=&quot;20148&quot; value=&quot;5&quot;/&gt;&lt;property id=&quot;20300&quot; value=&quot;Slide 2 - &amp;quot;Outline&amp;quot;&quot;/&gt;&lt;property id=&quot;20307&quot; value=&quot;319&quot;/&gt;&lt;/object&gt;&lt;object type=&quot;3&quot; unique_id=&quot;16857&quot;&gt;&lt;property id=&quot;20148&quot; value=&quot;5&quot;/&gt;&lt;property id=&quot;20300&quot; value=&quot;Slide 1 - &amp;quot;Biostatistics III  Analysis of Categorical Data&amp;quot;&quot;/&gt;&lt;property id=&quot;20307&quot; value=&quot;366&quot;/&gt;&lt;/object&gt;&lt;object type=&quot;3&quot; unique_id=&quot;16881&quot;&gt;&lt;property id=&quot;20148&quot; value=&quot;5&quot;/&gt;&lt;property id=&quot;20300&quot; value=&quot;Slide 3 - &amp;quot;Simple Poisson Regression &amp;quot;&quot;/&gt;&lt;property id=&quot;20307&quot; value=&quot;401&quot;/&gt;&lt;/object&gt;&lt;object type=&quot;3&quot; unique_id=&quot;16882&quot;&gt;&lt;property id=&quot;20148&quot; value=&quot;5&quot;/&gt;&lt;property id=&quot;20300&quot; value=&quot;Slide 4 - &amp;quot;Poisson Distribution&amp;quot;&quot;/&gt;&lt;property id=&quot;20307&quot; value=&quot;404&quot;/&gt;&lt;/object&gt;&lt;object type=&quot;3&quot; unique_id=&quot;16883&quot;&gt;&lt;property id=&quot;20148&quot; value=&quot;5&quot;/&gt;&lt;property id=&quot;20300&quot; value=&quot;Slide 5 - &amp;quot;Poisson Distribution (I) &amp;quot;&quot;/&gt;&lt;property id=&quot;20307&quot; value=&quot;405&quot;/&gt;&lt;/object&gt;&lt;object type=&quot;3&quot; unique_id=&quot;16884&quot;&gt;&lt;property id=&quot;20148&quot; value=&quot;5&quot;/&gt;&lt;property id=&quot;20300&quot; value=&quot;Slide 6 - &amp;quot;Poisson Distribution (II) &amp;quot;&quot;/&gt;&lt;property id=&quot;20307&quot; value=&quot;406&quot;/&gt;&lt;/object&gt;&lt;object type=&quot;3&quot; unique_id=&quot;16885&quot;&gt;&lt;property id=&quot;20148&quot; value=&quot;5&quot;/&gt;&lt;property id=&quot;20300&quot; value=&quot;Slide 7 - &amp;quot;Poisson Distribution (III)&amp;quot;&quot;/&gt;&lt;property id=&quot;20307&quot; value=&quot;407&quot;/&gt;&lt;/object&gt;&lt;object type=&quot;3&quot; unique_id=&quot;16886&quot;&gt;&lt;property id=&quot;20148&quot; value=&quot;5&quot;/&gt;&lt;property id=&quot;20300&quot; value=&quot;Slide 8 - &amp;quot;Person-year and rate (I)&amp;quot;&quot;/&gt;&lt;property id=&quot;20307&quot; value=&quot;408&quot;/&gt;&lt;/object&gt;&lt;object type=&quot;3&quot; unique_id=&quot;16887&quot;&gt;&lt;property id=&quot;20148&quot; value=&quot;5&quot;/&gt;&lt;property id=&quot;20300&quot; value=&quot;Slide 9 - &amp;quot;Person-year and rate (II)&amp;quot;&quot;/&gt;&lt;property id=&quot;20307&quot; value=&quot;409&quot;/&gt;&lt;/object&gt;&lt;object type=&quot;3&quot; unique_id=&quot;16888&quot;&gt;&lt;property id=&quot;20148&quot; value=&quot;5&quot;/&gt;&lt;property id=&quot;20300&quot; value=&quot;Slide 10 - &amp;quot;Poisson Distribution &amp;quot;&quot;/&gt;&lt;property id=&quot;20307&quot; value=&quot;410&quot;/&gt;&lt;/object&gt;&lt;object type=&quot;3&quot; unique_id=&quot;16889&quot;&gt;&lt;property id=&quot;20148&quot; value=&quot;5&quot;/&gt;&lt;property id=&quot;20300&quot; value=&quot;Slide 11 - &amp;quot;Review: Linear Regression and Logistic Regression&amp;quot;&quot;/&gt;&lt;property id=&quot;20307&quot; value=&quot;412&quot;/&gt;&lt;/object&gt;&lt;object type=&quot;3&quot; unique_id=&quot;16890&quot;&gt;&lt;property id=&quot;20148&quot; value=&quot;5&quot;/&gt;&lt;property id=&quot;20300&quot; value=&quot;Slide 12 - &amp;quot;Simple Poisson Regression Model &amp;quot;&quot;/&gt;&lt;property id=&quot;20307&quot; value=&quot;413&quot;/&gt;&lt;/object&gt;&lt;object type=&quot;3&quot; unique_id=&quot;16891&quot;&gt;&lt;property id=&quot;20148&quot; value=&quot;5&quot;/&gt;&lt;property id=&quot;20300&quot; value=&quot;Slide 14 - &amp;quot;Parameter Interpretation (I)&amp;quot;&quot;/&gt;&lt;property id=&quot;20307&quot; value=&quot;414&quot;/&gt;&lt;/object&gt;&lt;object type=&quot;3&quot; unique_id=&quot;16892&quot;&gt;&lt;property id=&quot;20148&quot; value=&quot;5&quot;/&gt;&lt;property id=&quot;20300&quot; value=&quot;Slide 15 - &amp;quot;Parameter Interpretation (II)&amp;quot;&quot;/&gt;&lt;property id=&quot;20307&quot; value=&quot;415&quot;/&gt;&lt;/object&gt;&lt;object type=&quot;3&quot; unique_id=&quot;16893&quot;&gt;&lt;property id=&quot;20148&quot; value=&quot;5&quot;/&gt;&lt;property id=&quot;20300&quot; value=&quot;Slide 16 - &amp;quot;Parameter Interpretation (III)&amp;quot;&quot;/&gt;&lt;property id=&quot;20307&quot; value=&quot;416&quot;/&gt;&lt;/object&gt;&lt;object type=&quot;3&quot; unique_id=&quot;16894&quot;&gt;&lt;property id=&quot;20148&quot; value=&quot;5&quot;/&gt;&lt;property id=&quot;20300&quot; value=&quot;Slide 17 - &amp;quot;Model Construction – Include Offset (I)&amp;quot;&quot;/&gt;&lt;property id=&quot;20307&quot; value=&quot;437&quot;/&gt;&lt;/object&gt;&lt;object type=&quot;3&quot; unique_id=&quot;16895&quot;&gt;&lt;property id=&quot;20148&quot; value=&quot;5&quot;/&gt;&lt;property id=&quot;20300&quot; value=&quot;Slide 18 - &amp;quot;Model Construction – Include Offset (I)&amp;quot;&quot;/&gt;&lt;property id=&quot;20307&quot; value=&quot;417&quot;/&gt;&lt;/object&gt;&lt;object type=&quot;3&quot; unique_id=&quot;16896&quot;&gt;&lt;property id=&quot;20148&quot; value=&quot;5&quot;/&gt;&lt;property id=&quot;20300&quot; value=&quot;Slide 19 - &amp;quot;Model Construction – Include Offset (II)&amp;quot;&quot;/&gt;&lt;property id=&quot;20307&quot; value=&quot;418&quot;/&gt;&lt;/object&gt;&lt;object type=&quot;3&quot; unique_id=&quot;16897&quot;&gt;&lt;property id=&quot;20148&quot; value=&quot;5&quot;/&gt;&lt;property id=&quot;20300&quot; value=&quot;Slide 20 - &amp;quot;Test for Significance in Parameter (I)&amp;quot;&quot;/&gt;&lt;property id=&quot;20307&quot; value=&quot;419&quot;/&gt;&lt;/object&gt;&lt;object type=&quot;3&quot; unique_id=&quot;16898&quot;&gt;&lt;property id=&quot;20148&quot; value=&quot;5&quot;/&gt;&lt;property id=&quot;20300&quot; value=&quot;Slide 21 - &amp;quot;Test for Significance in Parameter (II)&amp;quot;&quot;/&gt;&lt;property id=&quot;20307&quot; value=&quot;420&quot;/&gt;&lt;/object&gt;&lt;object type=&quot;3&quot; unique_id=&quot;19723&quot;&gt;&lt;property id=&quot;20148&quot; value=&quot;5&quot;/&gt;&lt;property id=&quot;20300&quot; value=&quot;Slide 13 - &amp;quot;Parameter Interpretation (I)&amp;quot;&quot;/&gt;&lt;property id=&quot;20307&quot; value=&quot;438&quot;/&gt;&lt;/object&gt;&lt;object type=&quot;3&quot; unique_id=&quot;19724&quot;&gt;&lt;property id=&quot;20148&quot; value=&quot;5&quot;/&gt;&lt;property id=&quot;20300&quot; value=&quot;Slide 22 - &amp;quot;Example: Smoking and Lung Cancer &amp;quot;&quot;/&gt;&lt;property id=&quot;20307&quot; value=&quot;439&quot;/&gt;&lt;/object&gt;&lt;object type=&quot;3&quot; unique_id=&quot;19725&quot;&gt;&lt;property id=&quot;20148&quot; value=&quot;5&quot;/&gt;&lt;property id=&quot;20300&quot; value=&quot;Slide 23 - &amp;quot;Data&amp;quot;&quot;/&gt;&lt;property id=&quot;20307&quot; value=&quot;440&quot;/&gt;&lt;/object&gt;&lt;object type=&quot;3&quot; unique_id=&quot;19726&quot;&gt;&lt;property id=&quot;20148&quot; value=&quot;5&quot;/&gt;&lt;property id=&quot;20300&quot; value=&quot;Slide 24 - &amp;quot;Objective&amp;quot;&quot;/&gt;&lt;property id=&quot;20307&quot; value=&quot;441&quot;/&gt;&lt;/object&gt;&lt;object type=&quot;3&quot; unique_id=&quot;19727&quot;&gt;&lt;property id=&quot;20148&quot; value=&quot;5&quot;/&gt;&lt;property id=&quot;20300&quot; value=&quot;Slide 25 - &amp;quot;Cigarette as a Binary Variable&amp;quot;&quot;/&gt;&lt;property id=&quot;20307&quot; value=&quot;442&quot;/&gt;&lt;/object&gt;&lt;object type=&quot;3&quot; unique_id=&quot;19728&quot;&gt;&lt;property id=&quot;20148&quot; value=&quot;5&quot;/&gt;&lt;property id=&quot;20300&quot; value=&quot;Slide 26 - &amp;quot;R Code and Output (I)&amp;quot;&quot;/&gt;&lt;property id=&quot;20307&quot; value=&quot;443&quot;/&gt;&lt;/object&gt;&lt;object type=&quot;3&quot; unique_id=&quot;19729&quot;&gt;&lt;property id=&quot;20148&quot; value=&quot;5&quot;/&gt;&lt;property id=&quot;20300&quot; value=&quot;Slide 27 - &amp;quot;R Code and Output (II)&amp;quot;&quot;/&gt;&lt;property id=&quot;20307&quot; value=&quot;444&quot;/&gt;&lt;/object&gt;&lt;object type=&quot;3&quot; unique_id=&quot;19730&quot;&gt;&lt;property id=&quot;20148&quot; value=&quot;5&quot;/&gt;&lt;property id=&quot;20300&quot; value=&quot;Slide 28 - &amp;quot;Interpreting the Parameter (I)&amp;quot;&quot;/&gt;&lt;property id=&quot;20307&quot; value=&quot;445&quot;/&gt;&lt;/object&gt;&lt;object type=&quot;3&quot; unique_id=&quot;19731&quot;&gt;&lt;property id=&quot;20148&quot; value=&quot;5&quot;/&gt;&lt;property id=&quot;20300&quot; value=&quot;Slide 29 - &amp;quot;Interpreting the Parameter (II)&amp;quot;&quot;/&gt;&lt;property id=&quot;20307&quot; value=&quot;446&quot;/&gt;&lt;/object&gt;&lt;object type=&quot;3&quot; unique_id=&quot;19732&quot;&gt;&lt;property id=&quot;20148&quot; value=&quot;5&quot;/&gt;&lt;property id=&quot;20300&quot; value=&quot;Slide 30 - &amp;quot;Cigarette as a Continuous Variable&amp;quot;&quot;/&gt;&lt;property id=&quot;20307&quot; value=&quot;447&quot;/&gt;&lt;/object&gt;&lt;object type=&quot;3&quot; unique_id=&quot;19733&quot;&gt;&lt;property id=&quot;20148&quot; value=&quot;5&quot;/&gt;&lt;property id=&quot;20300&quot; value=&quot;Slide 31 - &amp;quot;R Code and Output (I)&amp;quot;&quot;/&gt;&lt;property id=&quot;20307&quot; value=&quot;448&quot;/&gt;&lt;/object&gt;&lt;object type=&quot;3&quot; unique_id=&quot;19734&quot;&gt;&lt;property id=&quot;20148&quot; value=&quot;5&quot;/&gt;&lt;property id=&quot;20300&quot; value=&quot;Slide 32 - &amp;quot;Interpreting the Parameter (I)&amp;quot;&quot;/&gt;&lt;property id=&quot;20307&quot; value=&quot;449&quot;/&gt;&lt;/object&gt;&lt;object type=&quot;3&quot; unique_id=&quot;19735&quot;&gt;&lt;property id=&quot;20148&quot; value=&quot;5&quot;/&gt;&lt;property id=&quot;20300&quot; value=&quot;Slide 33 - &amp;quot;Interpreting the Parameter (II)&amp;quot;&quot;/&gt;&lt;property id=&quot;20307&quot; value=&quot;450&quot;/&gt;&lt;/object&gt;&lt;object type=&quot;3&quot; unique_id=&quot;19736&quot;&gt;&lt;property id=&quot;20148&quot; value=&quot;5&quot;/&gt;&lt;property id=&quot;20300&quot; value=&quot;Slide 34 - &amp;quot;Confidence Intervals for Parameters&amp;quot;&quot;/&gt;&lt;property id=&quot;20307&quot; value=&quot;451&quot;/&gt;&lt;/object&gt;&lt;object type=&quot;3&quot; unique_id=&quot;19737&quot;&gt;&lt;property id=&quot;20148&quot; value=&quot;5&quot;/&gt;&lt;property id=&quot;20300&quot; value=&quot;Slide 35 - &amp;quot;Computing Rate Ratio&amp;quot;&quot;/&gt;&lt;property id=&quot;20307&quot; value=&quot;452&quot;/&gt;&lt;/object&gt;&lt;object type=&quot;3&quot; unique_id=&quot;19738&quot;&gt;&lt;property id=&quot;20148&quot; value=&quot;5&quot;/&gt;&lt;property id=&quot;20300&quot; value=&quot;Slide 36 - &amp;quot;Predicted Rates with Confidence Interval (I)&amp;quot;&quot;/&gt;&lt;property id=&quot;20307&quot; value=&quot;453&quot;/&gt;&lt;/object&gt;&lt;object type=&quot;3&quot; unique_id=&quot;19739&quot;&gt;&lt;property id=&quot;20148&quot; value=&quot;5&quot;/&gt;&lt;property id=&quot;20300&quot; value=&quot;Slide 37 - &amp;quot;Predicted Rates with Confidence Interval (I)&amp;quot;&quot;/&gt;&lt;property id=&quot;20307&quot; value=&quot;490&quot;/&gt;&lt;/object&gt;&lt;object type=&quot;3&quot; unique_id=&quot;19740&quot;&gt;&lt;property id=&quot;20148&quot; value=&quot;5&quot;/&gt;&lt;property id=&quot;20300&quot; value=&quot;Slide 38 - &amp;quot;Predicted Rates with Confidence Interval (II)&amp;quot;&quot;/&gt;&lt;property id=&quot;20307&quot; value=&quot;454&quot;/&gt;&lt;/object&gt;&lt;object type=&quot;3&quot; unique_id=&quot;19741&quot;&gt;&lt;property id=&quot;20148&quot; value=&quot;5&quot;/&gt;&lt;property id=&quot;20300&quot; value=&quot;Slide 39 - &amp;quot;Predicted Rates with Confidence Interval (III)&amp;quot;&quot;/&gt;&lt;property id=&quot;20307&quot; value=&quot;455&quot;/&gt;&lt;/object&gt;&lt;object type=&quot;3&quot; unique_id=&quot;19742&quot;&gt;&lt;property id=&quot;20148&quot; value=&quot;5&quot;/&gt;&lt;property id=&quot;20300&quot; value=&quot;Slide 40 - &amp;quot;Predicted Rates and Rate Ratio&amp;quot;&quot;/&gt;&lt;property id=&quot;20307&quot; value=&quot;456&quot;/&gt;&lt;/object&gt;&lt;object type=&quot;3&quot; unique_id=&quot;19743&quot;&gt;&lt;property id=&quot;20148&quot; value=&quot;5&quot;/&gt;&lt;property id=&quot;20300&quot; value=&quot;Slide 41 - &amp;quot;SAS Code&amp;quot;&quot;/&gt;&lt;property id=&quot;20307&quot; value=&quot;457&quot;/&gt;&lt;/object&gt;&lt;object type=&quot;3&quot; unique_id=&quot;19744&quot;&gt;&lt;property id=&quot;20148&quot; value=&quot;5&quot;/&gt;&lt;property id=&quot;20300&quot; value=&quot;Slide 42 - &amp;quot;SAS Output (I)&amp;quot;&quot;/&gt;&lt;property id=&quot;20307&quot; value=&quot;458&quot;/&gt;&lt;/object&gt;&lt;object type=&quot;3&quot; unique_id=&quot;19745&quot;&gt;&lt;property id=&quot;20148&quot; value=&quot;5&quot;/&gt;&lt;property id=&quot;20300&quot; value=&quot;Slide 43 - &amp;quot;SAS Output (II)&amp;quot;&quot;/&gt;&lt;property id=&quot;20307&quot; value=&quot;459&quot;/&gt;&lt;/object&gt;&lt;object type=&quot;3&quot; unique_id=&quot;19746&quot;&gt;&lt;property id=&quot;20148&quot; value=&quot;5&quot;/&gt;&lt;property id=&quot;20300&quot; value=&quot;Slide 44 - &amp;quot;SAS Code for Predicted Rates&amp;quot;&quot;/&gt;&lt;property id=&quot;20307&quot; value=&quot;460&quot;/&gt;&lt;/object&gt;&lt;object type=&quot;3&quot; unique_id=&quot;19747&quot;&gt;&lt;property id=&quot;20148&quot; value=&quot;5&quot;/&gt;&lt;property id=&quot;20300&quot; value=&quot;Slide 45 - &amp;quot;SAS Output for Predicted Rates&amp;quot;&quot;/&gt;&lt;property id=&quot;20307&quot; value=&quot;461&quot;/&gt;&lt;/object&gt;&lt;object type=&quot;3&quot; unique_id=&quot;19748&quot;&gt;&lt;property id=&quot;20148&quot; value=&quot;5&quot;/&gt;&lt;property id=&quot;20300&quot; value=&quot;Slide 46 - &amp;quot;Multiple Poisson Regression&amp;quot;&quot;/&gt;&lt;property id=&quot;20307&quot; value=&quot;462&quot;/&gt;&lt;/object&gt;&lt;object type=&quot;3&quot; unique_id=&quot;19749&quot;&gt;&lt;property id=&quot;20148&quot; value=&quot;5&quot;/&gt;&lt;property id=&quot;20300&quot; value=&quot;Slide 47 - &amp;quot;Model (I)&amp;quot;&quot;/&gt;&lt;property id=&quot;20307&quot; value=&quot;463&quot;/&gt;&lt;/object&gt;&lt;object type=&quot;3&quot; unique_id=&quot;19750&quot;&gt;&lt;property id=&quot;20148&quot; value=&quot;5&quot;/&gt;&lt;property id=&quot;20300&quot; value=&quot;Slide 48 - &amp;quot;Model (II)&amp;quot;&quot;/&gt;&lt;property id=&quot;20307&quot; value=&quot;464&quot;/&gt;&lt;/object&gt;&lt;object type=&quot;3&quot; unique_id=&quot;19751&quot;&gt;&lt;property id=&quot;20148&quot; value=&quot;5&quot;/&gt;&lt;property id=&quot;20300&quot; value=&quot;Slide 49 - &amp;quot;Example: Nursing Home&amp;quot;&quot;/&gt;&lt;property id=&quot;20307&quot; value=&quot;465&quot;/&gt;&lt;/object&gt;&lt;object type=&quot;3&quot; unique_id=&quot;19752&quot;&gt;&lt;property id=&quot;20148&quot; value=&quot;5&quot;/&gt;&lt;property id=&quot;20300&quot; value=&quot;Slide 50 - &amp;quot;Background&amp;quot;&quot;/&gt;&lt;property id=&quot;20307&quot; value=&quot;466&quot;/&gt;&lt;/object&gt;&lt;object type=&quot;3&quot; unique_id=&quot;19753&quot;&gt;&lt;property id=&quot;20148&quot; value=&quot;5&quot;/&gt;&lt;property id=&quot;20300&quot; value=&quot;Slide 51 - &amp;quot;Offset Variable for the Model&amp;quot;&quot;/&gt;&lt;property id=&quot;20307&quot; value=&quot;467&quot;/&gt;&lt;/object&gt;&lt;object type=&quot;3&quot; unique_id=&quot;19754&quot;&gt;&lt;property id=&quot;20148&quot; value=&quot;5&quot;/&gt;&lt;property id=&quot;20300&quot; value=&quot;Slide 52 - &amp;quot;Model with Rural Indictor Only &amp;quot;&quot;/&gt;&lt;property id=&quot;20307&quot; value=&quot;468&quot;/&gt;&lt;/object&gt;&lt;object type=&quot;3&quot; unique_id=&quot;19755&quot;&gt;&lt;property id=&quot;20148&quot; value=&quot;5&quot;/&gt;&lt;property id=&quot;20300&quot; value=&quot;Slide 53 - &amp;quot;Variable Selection for Poisson Regression&amp;quot;&quot;/&gt;&lt;property id=&quot;20307&quot; value=&quot;469&quot;/&gt;&lt;/object&gt;&lt;object type=&quot;3&quot; unique_id=&quot;19756&quot;&gt;&lt;property id=&quot;20148&quot; value=&quot;5&quot;/&gt;&lt;property id=&quot;20300&quot; value=&quot;Slide 54 - &amp;quot;The Model&amp;quot;&quot;/&gt;&lt;property id=&quot;20307&quot; value=&quot;470&quot;/&gt;&lt;/object&gt;&lt;object type=&quot;3&quot; unique_id=&quot;19757&quot;&gt;&lt;property id=&quot;20148&quot; value=&quot;5&quot;/&gt;&lt;property id=&quot;20300&quot; value=&quot;Slide 55 - &amp;quot;R Code and Output&amp;quot;&quot;/&gt;&lt;property id=&quot;20307&quot; value=&quot;471&quot;/&gt;&lt;/object&gt;&lt;object type=&quot;3&quot; unique_id=&quot;19758&quot;&gt;&lt;property id=&quot;20148&quot; value=&quot;5&quot;/&gt;&lt;property id=&quot;20300&quot; value=&quot;Slide 56 - &amp;quot;The Model&amp;quot;&quot;/&gt;&lt;property id=&quot;20307&quot; value=&quot;472&quot;/&gt;&lt;/object&gt;&lt;object type=&quot;3&quot; unique_id=&quot;19759&quot;&gt;&lt;property id=&quot;20148&quot; value=&quot;5&quot;/&gt;&lt;property id=&quot;20300&quot; value=&quot;Slide 57 - &amp;quot;Test Goodness of Fit&amp;quot;&quot;/&gt;&lt;property id=&quot;20307&quot; value=&quot;473&quot;/&gt;&lt;/object&gt;&lt;object type=&quot;3&quot; unique_id=&quot;19760&quot;&gt;&lt;property id=&quot;20148&quot; value=&quot;5&quot;/&gt;&lt;property id=&quot;20300&quot; value=&quot;Slide 58 - &amp;quot;R Code for Goodness of Fit&amp;quot;&quot;/&gt;&lt;property id=&quot;20307&quot; value=&quot;474&quot;/&gt;&lt;/object&gt;&lt;object type=&quot;3&quot; unique_id=&quot;19761&quot;&gt;&lt;property id=&quot;20148&quot; value=&quot;5&quot;/&gt;&lt;property id=&quot;20300&quot; value=&quot;Slide 59 - &amp;quot;Over-dispersion (I)&amp;quot;&quot;/&gt;&lt;property id=&quot;20307&quot; value=&quot;475&quot;/&gt;&lt;/object&gt;&lt;object type=&quot;3&quot; unique_id=&quot;19762&quot;&gt;&lt;property id=&quot;20148&quot; value=&quot;5&quot;/&gt;&lt;property id=&quot;20300&quot; value=&quot;Slide 60 - &amp;quot;Over-dispersion (II)&amp;quot;&quot;/&gt;&lt;property id=&quot;20307&quot; value=&quot;476&quot;/&gt;&lt;/object&gt;&lt;object type=&quot;3&quot; unique_id=&quot;19763&quot;&gt;&lt;property id=&quot;20148&quot; value=&quot;5&quot;/&gt;&lt;property id=&quot;20300&quot; value=&quot;Slide 61 - &amp;quot;Over-dispersion (III)&amp;quot;&quot;/&gt;&lt;property id=&quot;20307&quot; value=&quot;477&quot;/&gt;&lt;/object&gt;&lt;object type=&quot;3&quot; unique_id=&quot;19764&quot;&gt;&lt;property id=&quot;20148&quot; value=&quot;5&quot;/&gt;&lt;property id=&quot;20300&quot; value=&quot;Slide 62 - &amp;quot;R Code --- Over-dispersion (I)&amp;quot;&quot;/&gt;&lt;property id=&quot;20307&quot; value=&quot;478&quot;/&gt;&lt;/object&gt;&lt;object type=&quot;3&quot; unique_id=&quot;19765&quot;&gt;&lt;property id=&quot;20148&quot; value=&quot;5&quot;/&gt;&lt;property id=&quot;20300&quot; value=&quot;Slide 63 - &amp;quot;Interpreting the Model&amp;quot;&quot;/&gt;&lt;property id=&quot;20307&quot; value=&quot;479&quot;/&gt;&lt;/object&gt;&lt;object type=&quot;3&quot; unique_id=&quot;19766&quot;&gt;&lt;property id=&quot;20148&quot; value=&quot;5&quot;/&gt;&lt;property id=&quot;20300&quot; value=&quot;Slide 64 - &amp;quot;Hierarchical Model&amp;quot;&quot;/&gt;&lt;property id=&quot;20307&quot; value=&quot;480&quot;/&gt;&lt;/object&gt;&lt;object type=&quot;3&quot; unique_id=&quot;19767&quot;&gt;&lt;property id=&quot;20148&quot; value=&quot;5&quot;/&gt;&lt;property id=&quot;20300&quot; value=&quot;Slide 65 - &amp;quot;R Code --- Over-dispersion (II)&amp;quot;&quot;/&gt;&lt;property id=&quot;20307&quot; value=&quot;481&quot;/&gt;&lt;/object&gt;&lt;object type=&quot;3&quot; unique_id=&quot;19768&quot;&gt;&lt;property id=&quot;20148&quot; value=&quot;5&quot;/&gt;&lt;property id=&quot;20300&quot; value=&quot;Slide 66 - &amp;quot;SAS Code --- Over-dispersion&amp;quot;&quot;/&gt;&lt;property id=&quot;20307&quot; value=&quot;482&quot;/&gt;&lt;/object&gt;&lt;object type=&quot;3&quot; unique_id=&quot;19769&quot;&gt;&lt;property id=&quot;20148&quot; value=&quot;5&quot;/&gt;&lt;property id=&quot;20300&quot; value=&quot;Slide 67 - &amp;quot;SAS Output --- Over-dispersion&amp;quot;&quot;/&gt;&lt;property id=&quot;20307&quot; value=&quot;483&quot;/&gt;&lt;/object&gt;&lt;object type=&quot;3&quot; unique_id=&quot;19770&quot;&gt;&lt;property id=&quot;20148&quot; value=&quot;5&quot;/&gt;&lt;property id=&quot;20300&quot; value=&quot;Slide 68 - &amp;quot;Measures of Model Comparison (I)&amp;quot;&quot;/&gt;&lt;property id=&quot;20307&quot; value=&quot;484&quot;/&gt;&lt;/object&gt;&lt;object type=&quot;3&quot; unique_id=&quot;19771&quot;&gt;&lt;property id=&quot;20148&quot; value=&quot;5&quot;/&gt;&lt;property id=&quot;20300&quot; value=&quot;Slide 69 - &amp;quot;Model Diagnostic (I)&amp;quot;&quot;/&gt;&lt;property id=&quot;20307&quot; value=&quot;485&quot;/&gt;&lt;/object&gt;&lt;object type=&quot;3&quot; unique_id=&quot;19772&quot;&gt;&lt;property id=&quot;20148&quot; value=&quot;5&quot;/&gt;&lt;property id=&quot;20300&quot; value=&quot;Slide 70 - &amp;quot;Model Diagnostic Using R(I)&amp;quot;&quot;/&gt;&lt;property id=&quot;20307&quot; value=&quot;486&quot;/&gt;&lt;/object&gt;&lt;object type=&quot;3&quot; unique_id=&quot;19773&quot;&gt;&lt;property id=&quot;20148&quot; value=&quot;5&quot;/&gt;&lt;property id=&quot;20300&quot; value=&quot;Slide 71 - &amp;quot;Model Diagnostic Using R(II)&amp;quot;&quot;/&gt;&lt;property id=&quot;20307&quot; value=&quot;487&quot;/&gt;&lt;/object&gt;&lt;object type=&quot;3&quot; unique_id=&quot;19774&quot;&gt;&lt;property id=&quot;20148&quot; value=&quot;5&quot;/&gt;&lt;property id=&quot;20300&quot; value=&quot;Slide 72 - &amp;quot;Model Diagnostic Using R(III)&amp;quot;&quot;/&gt;&lt;property id=&quot;20307&quot; value=&quot;488&quot;/&gt;&lt;/object&gt;&lt;object type=&quot;3&quot; unique_id=&quot;19775&quot;&gt;&lt;property id=&quot;20148&quot; value=&quot;5&quot;/&gt;&lt;property id=&quot;20300&quot; value=&quot;Slide 73 - &amp;quot;Model Diagnostic Using SAS(I)&amp;quot;&quot;/&gt;&lt;property id=&quot;20307&quot; value=&quot;489&quot;/&gt;&lt;/object&gt;&lt;/object&gt;&lt;/object&gt;&lt;/database&gt;"/>
  <p:tag name="SECTOMILLISECCONVERTED" val="1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35691</TotalTime>
  <Words>4179</Words>
  <Application>Microsoft Office PowerPoint</Application>
  <PresentationFormat>On-screen Show (4:3)</PresentationFormat>
  <Paragraphs>767</Paragraphs>
  <Slides>73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4" baseType="lpstr">
      <vt:lpstr>Arial</vt:lpstr>
      <vt:lpstr>Calibri</vt:lpstr>
      <vt:lpstr>Courier New</vt:lpstr>
      <vt:lpstr>Rockwell</vt:lpstr>
      <vt:lpstr>Rockwell Condensed</vt:lpstr>
      <vt:lpstr>Symbol</vt:lpstr>
      <vt:lpstr>Times New Roman</vt:lpstr>
      <vt:lpstr>Wingdings</vt:lpstr>
      <vt:lpstr>Office Theme</vt:lpstr>
      <vt:lpstr>Wood Type</vt:lpstr>
      <vt:lpstr>Equation</vt:lpstr>
      <vt:lpstr>Biostatistics III  Analysis of Categorical Data</vt:lpstr>
      <vt:lpstr>Outline</vt:lpstr>
      <vt:lpstr>Simple Poisson Regression </vt:lpstr>
      <vt:lpstr>Poisson Distribution</vt:lpstr>
      <vt:lpstr>Poisson Distribution (I) </vt:lpstr>
      <vt:lpstr>Poisson Distribution (II) </vt:lpstr>
      <vt:lpstr>Poisson Distribution (III)</vt:lpstr>
      <vt:lpstr>Person-year and rate (I)</vt:lpstr>
      <vt:lpstr>Person-year and rate (II)</vt:lpstr>
      <vt:lpstr>Poisson Distribution </vt:lpstr>
      <vt:lpstr>Review: Linear Regression and Logistic Regression</vt:lpstr>
      <vt:lpstr>Simple Poisson Regression Model </vt:lpstr>
      <vt:lpstr>Parameter Interpretation (I)</vt:lpstr>
      <vt:lpstr>Parameter Interpretation (I)</vt:lpstr>
      <vt:lpstr>Parameter Interpretation (II)</vt:lpstr>
      <vt:lpstr>Parameter Interpretation (III)</vt:lpstr>
      <vt:lpstr>Model Construction – Include Offset (I)</vt:lpstr>
      <vt:lpstr>Model Construction – Include Offset (I)</vt:lpstr>
      <vt:lpstr>Model Construction – Include Offset (II)</vt:lpstr>
      <vt:lpstr>Test for Significance in Parameter (I)</vt:lpstr>
      <vt:lpstr>Test for Significance in Parameter (II)</vt:lpstr>
      <vt:lpstr>Example: Smoking and Lung Cancer </vt:lpstr>
      <vt:lpstr>Data</vt:lpstr>
      <vt:lpstr>Objective</vt:lpstr>
      <vt:lpstr>Cigarette as a Binary Variable</vt:lpstr>
      <vt:lpstr>R Code and Output (I)</vt:lpstr>
      <vt:lpstr>R Code and Output (II)</vt:lpstr>
      <vt:lpstr>Interpreting the Parameter (I)</vt:lpstr>
      <vt:lpstr>Interpreting the Parameter (II)</vt:lpstr>
      <vt:lpstr>Cigarette as a Continuous Variable</vt:lpstr>
      <vt:lpstr>R Code and Output (I)</vt:lpstr>
      <vt:lpstr>Interpreting the Parameter (I)</vt:lpstr>
      <vt:lpstr>Interpreting the Parameter (II)</vt:lpstr>
      <vt:lpstr>Confidence Intervals for Parameters</vt:lpstr>
      <vt:lpstr>Computing Rate Ratio</vt:lpstr>
      <vt:lpstr>Predicted Rates with Confidence Interval (I)</vt:lpstr>
      <vt:lpstr>Predicted Rates with Confidence Interval (I)</vt:lpstr>
      <vt:lpstr>Predicted Rates with Confidence Interval (II)</vt:lpstr>
      <vt:lpstr>Predicted Rates with Confidence Interval (III)</vt:lpstr>
      <vt:lpstr>Predicted Rates and Rate Ratio</vt:lpstr>
      <vt:lpstr>SAS Code</vt:lpstr>
      <vt:lpstr>SAS Output (I)</vt:lpstr>
      <vt:lpstr>SAS Output (II)</vt:lpstr>
      <vt:lpstr>SAS Code for Predicted Rates</vt:lpstr>
      <vt:lpstr>SAS Output for Predicted Rates</vt:lpstr>
      <vt:lpstr>Multiple Poisson Regression</vt:lpstr>
      <vt:lpstr>Model (I)</vt:lpstr>
      <vt:lpstr>Model (II)</vt:lpstr>
      <vt:lpstr>Example: Nursing Home</vt:lpstr>
      <vt:lpstr>Background</vt:lpstr>
      <vt:lpstr>Offset Variable for the Model</vt:lpstr>
      <vt:lpstr>Model with Rural Indictor Only </vt:lpstr>
      <vt:lpstr>Variable Selection for Poisson Regression</vt:lpstr>
      <vt:lpstr>The Model</vt:lpstr>
      <vt:lpstr>R Code and Output</vt:lpstr>
      <vt:lpstr>The Model</vt:lpstr>
      <vt:lpstr>Test Goodness of Fit</vt:lpstr>
      <vt:lpstr>R Code for Goodness of Fit</vt:lpstr>
      <vt:lpstr>Over-dispersion (I)</vt:lpstr>
      <vt:lpstr>Over-dispersion (II)</vt:lpstr>
      <vt:lpstr>Over-dispersion (III)</vt:lpstr>
      <vt:lpstr>R Code --- Over-dispersion (I)</vt:lpstr>
      <vt:lpstr>Interpreting the Model</vt:lpstr>
      <vt:lpstr>Hierarchical Model</vt:lpstr>
      <vt:lpstr>R Code --- Over-dispersion (II)</vt:lpstr>
      <vt:lpstr>SAS Code --- Over-dispersion</vt:lpstr>
      <vt:lpstr>SAS Output --- Over-dispersion</vt:lpstr>
      <vt:lpstr>Measures of Model Comparison (I)</vt:lpstr>
      <vt:lpstr>Model Diagnostic (I)</vt:lpstr>
      <vt:lpstr>Model Diagnostic Using R(I)</vt:lpstr>
      <vt:lpstr>Model Diagnostic Using R(II)</vt:lpstr>
      <vt:lpstr>Model Diagnostic Using R(III)</vt:lpstr>
      <vt:lpstr>Model Diagnostic Using SAS(I)</vt:lpstr>
    </vt:vector>
  </TitlesOfParts>
  <Company>OHSU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</dc:title>
  <dc:creator>Yiyi Chen</dc:creator>
  <cp:lastModifiedBy>Rochelle Fu</cp:lastModifiedBy>
  <cp:revision>800</cp:revision>
  <dcterms:created xsi:type="dcterms:W3CDTF">2011-11-09T18:46:49Z</dcterms:created>
  <dcterms:modified xsi:type="dcterms:W3CDTF">2021-05-31T02:42:13Z</dcterms:modified>
</cp:coreProperties>
</file>